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3"/>
  </p:notesMasterIdLst>
  <p:sldIdLst>
    <p:sldId id="270" r:id="rId2"/>
    <p:sldId id="333" r:id="rId3"/>
    <p:sldId id="334" r:id="rId4"/>
    <p:sldId id="311" r:id="rId5"/>
    <p:sldId id="332" r:id="rId6"/>
    <p:sldId id="331" r:id="rId7"/>
    <p:sldId id="315" r:id="rId8"/>
    <p:sldId id="329" r:id="rId9"/>
    <p:sldId id="318" r:id="rId10"/>
    <p:sldId id="324" r:id="rId11"/>
    <p:sldId id="330" r:id="rId12"/>
  </p:sldIdLst>
  <p:sldSz cx="12192000" cy="6858000"/>
  <p:notesSz cx="6858000" cy="9144000"/>
  <p:embeddedFontLst>
    <p:embeddedFont>
      <p:font typeface="Arial Nova Cond" panose="020B0506020202020204" pitchFamily="34" charset="0"/>
      <p:regular r:id="rId14"/>
      <p:bold r:id="rId15"/>
      <p:italic r:id="rId16"/>
      <p:boldItalic r:id="rId17"/>
    </p:embeddedFont>
    <p:embeddedFont>
      <p:font typeface="Calibri" panose="020F0502020204030204" pitchFamily="34" charset="0"/>
      <p:regular r:id="rId18"/>
      <p:bold r:id="rId19"/>
      <p:italic r:id="rId20"/>
      <p:boldItalic r:id="rId21"/>
    </p:embeddedFont>
    <p:embeddedFont>
      <p:font typeface="Montserrat" panose="020B0604020202020204" charset="0"/>
      <p:regular r:id="rId22"/>
      <p:bold r:id="rId23"/>
      <p:italic r:id="rId24"/>
      <p:boldItalic r:id="rId25"/>
    </p:embeddedFont>
    <p:embeddedFont>
      <p:font typeface="Montserrat Medium" panose="020B0604020202020204" charset="0"/>
      <p:regular r:id="rId26"/>
      <p:italic r:id="rId27"/>
    </p:embeddedFont>
    <p:embeddedFont>
      <p:font typeface="Montserrat SemiBold" panose="020B0604020202020204" charset="0"/>
      <p:regular r:id="rId28"/>
      <p:bold r:id="rId29"/>
      <p:italic r:id="rId30"/>
      <p:boldItalic r:id="rId31"/>
    </p:embeddedFont>
  </p:embeddedFontLst>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5C4F"/>
    <a:srgbClr val="BC945A"/>
    <a:srgbClr val="404040"/>
    <a:srgbClr val="A42145"/>
    <a:srgbClr val="DEC9A2"/>
    <a:srgbClr val="691B31"/>
    <a:srgbClr val="000000"/>
    <a:srgbClr val="6E15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6E0976-98B2-403F-B58F-5CC2E6FAD06F}" v="5" dt="2021-07-14T01:18:36.53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67" autoAdjust="0"/>
    <p:restoredTop sz="90724" autoAdjust="0"/>
  </p:normalViewPr>
  <p:slideViewPr>
    <p:cSldViewPr snapToGrid="0" snapToObjects="1">
      <p:cViewPr varScale="1">
        <p:scale>
          <a:sx n="68" d="100"/>
          <a:sy n="68" d="100"/>
        </p:scale>
        <p:origin x="1128" y="66"/>
      </p:cViewPr>
      <p:guideLst>
        <p:guide orient="horz" pos="2160"/>
        <p:guide pos="3840"/>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font" Target="fonts/font17.fntdata"/><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ISELA\OneDrive\CIDE\2021\DRF\APPEF%202022\APPEF%202022\210715%20Base%20de%20Datos%20APPEF%202022%20v7.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ISELA\OneDrive\CIDE\2021\DRF\APPEF%202022\APPEF%202022\210715%20Base%20de%20Datos%20APPEF%202022%20v7.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ISELA\OneDrive\CIDE\2021\DRF\APPEF%202022\APPEF%202022\210715%20Base%20de%20Datos%20APPEF%202022%20v7.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GISELA\OneDrive\CIDE\2021\DRF\APPEF%202022\APPEF%202022\210715%20Base%20de%20Datos%20APPEF%202022%20v7.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GISELA\OneDrive\CIDE\2021\DRF\APPEF%202022\APPEF%202022\210713%20Base%20de%20Datos%20APPEF%202022%20v4.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r>
              <a:rPr lang="es-MX" b="1" dirty="0">
                <a:solidFill>
                  <a:srgbClr val="245C4F"/>
                </a:solidFill>
              </a:rPr>
              <a:t>COMPARATIVO NECESIDADES 2021 – 2022</a:t>
            </a:r>
          </a:p>
          <a:p>
            <a:pPr>
              <a:defRPr b="1">
                <a:solidFill>
                  <a:srgbClr val="245C4F"/>
                </a:solidFill>
              </a:defRPr>
            </a:pPr>
            <a:r>
              <a:rPr lang="es-MX" sz="1100" b="1" dirty="0">
                <a:solidFill>
                  <a:srgbClr val="245C4F"/>
                </a:solidFill>
              </a:rPr>
              <a:t>CIFRAS EN MILLONES DE PESOS</a:t>
            </a:r>
          </a:p>
        </c:rich>
      </c:tx>
      <c:layout>
        <c:manualLayout>
          <c:xMode val="edge"/>
          <c:yMode val="edge"/>
          <c:x val="0.24858452892871802"/>
          <c:y val="0"/>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8.0630701798636031E-2"/>
          <c:y val="0.20958126257083592"/>
          <c:w val="0.91174726695065345"/>
          <c:h val="0.54003291273402199"/>
        </c:manualLayout>
      </c:layout>
      <c:barChart>
        <c:barDir val="col"/>
        <c:grouping val="clustered"/>
        <c:varyColors val="0"/>
        <c:ser>
          <c:idx val="0"/>
          <c:order val="0"/>
          <c:tx>
            <c:strRef>
              <c:f>'TABLAS GIS PPT'!$B$5</c:f>
              <c:strCache>
                <c:ptCount val="1"/>
                <c:pt idx="0">
                  <c:v>Autorizado 2021</c:v>
                </c:pt>
              </c:strCache>
            </c:strRef>
          </c:tx>
          <c:spPr>
            <a:solidFill>
              <a:srgbClr val="245C4F"/>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PPT'!$A$6:$A$9</c:f>
              <c:strCache>
                <c:ptCount val="4"/>
                <c:pt idx="0">
                  <c:v>1000 Servicios Personales</c:v>
                </c:pt>
                <c:pt idx="1">
                  <c:v>2000 Materiales y Suministros</c:v>
                </c:pt>
                <c:pt idx="2">
                  <c:v>3000 Servicios Generales</c:v>
                </c:pt>
                <c:pt idx="3">
                  <c:v>4000 Transf., asig., subsidios y otras ayudas</c:v>
                </c:pt>
              </c:strCache>
              <c:extLst/>
            </c:strRef>
          </c:cat>
          <c:val>
            <c:numRef>
              <c:f>'TABLAS GIS PPT'!$B$6:$B$9</c:f>
              <c:numCache>
                <c:formatCode>#,##0.00</c:formatCode>
                <c:ptCount val="4"/>
                <c:pt idx="0">
                  <c:v>291.28244599999999</c:v>
                </c:pt>
                <c:pt idx="1">
                  <c:v>17.480664000000001</c:v>
                </c:pt>
                <c:pt idx="2">
                  <c:v>82.436351000000002</c:v>
                </c:pt>
                <c:pt idx="3">
                  <c:v>16.909542999999999</c:v>
                </c:pt>
              </c:numCache>
              <c:extLst/>
            </c:numRef>
          </c:val>
          <c:extLst>
            <c:ext xmlns:c16="http://schemas.microsoft.com/office/drawing/2014/chart" uri="{C3380CC4-5D6E-409C-BE32-E72D297353CC}">
              <c16:uniqueId val="{00000000-F7A1-495C-9C5E-569FE480A144}"/>
            </c:ext>
          </c:extLst>
        </c:ser>
        <c:ser>
          <c:idx val="1"/>
          <c:order val="1"/>
          <c:tx>
            <c:strRef>
              <c:f>'TABLAS GIS PPT'!$C$5</c:f>
              <c:strCache>
                <c:ptCount val="1"/>
                <c:pt idx="0">
                  <c:v>Modificado 2021</c:v>
                </c:pt>
              </c:strCache>
            </c:strRef>
          </c:tx>
          <c:spPr>
            <a:solidFill>
              <a:srgbClr val="BC945A"/>
            </a:solidFill>
            <a:ln>
              <a:noFill/>
            </a:ln>
            <a:effectLst>
              <a:outerShdw blurRad="50800" dist="38100" dir="2700000" algn="tl" rotWithShape="0">
                <a:prstClr val="black">
                  <a:alpha val="40000"/>
                </a:prstClr>
              </a:outerShdw>
            </a:effectLst>
          </c:spPr>
          <c:invertIfNegative val="0"/>
          <c:dLbls>
            <c:dLbl>
              <c:idx val="0"/>
              <c:layout>
                <c:manualLayout>
                  <c:x val="4.8780650188452075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7A1-495C-9C5E-569FE480A144}"/>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PPT'!$A$6:$A$9</c:f>
              <c:strCache>
                <c:ptCount val="4"/>
                <c:pt idx="0">
                  <c:v>1000 Servicios Personales</c:v>
                </c:pt>
                <c:pt idx="1">
                  <c:v>2000 Materiales y Suministros</c:v>
                </c:pt>
                <c:pt idx="2">
                  <c:v>3000 Servicios Generales</c:v>
                </c:pt>
                <c:pt idx="3">
                  <c:v>4000 Transf., asig., subsidios y otras ayudas</c:v>
                </c:pt>
              </c:strCache>
              <c:extLst/>
            </c:strRef>
          </c:cat>
          <c:val>
            <c:numRef>
              <c:f>'TABLAS GIS PPT'!$C$6:$C$9</c:f>
              <c:numCache>
                <c:formatCode>0.00</c:formatCode>
                <c:ptCount val="4"/>
                <c:pt idx="0">
                  <c:v>297.00360365</c:v>
                </c:pt>
                <c:pt idx="1">
                  <c:v>17.294003670000002</c:v>
                </c:pt>
                <c:pt idx="2">
                  <c:v>82.623011329999997</c:v>
                </c:pt>
                <c:pt idx="3">
                  <c:v>16.909542999999999</c:v>
                </c:pt>
              </c:numCache>
              <c:extLst/>
            </c:numRef>
          </c:val>
          <c:extLst>
            <c:ext xmlns:c16="http://schemas.microsoft.com/office/drawing/2014/chart" uri="{C3380CC4-5D6E-409C-BE32-E72D297353CC}">
              <c16:uniqueId val="{00000001-F7A1-495C-9C5E-569FE480A144}"/>
            </c:ext>
          </c:extLst>
        </c:ser>
        <c:ser>
          <c:idx val="3"/>
          <c:order val="3"/>
          <c:tx>
            <c:strRef>
              <c:f>'TABLAS GIS PPT'!$E$5</c:f>
              <c:strCache>
                <c:ptCount val="1"/>
                <c:pt idx="0">
                  <c:v>APPEF 2022</c:v>
                </c:pt>
              </c:strCache>
            </c:strRef>
          </c:tx>
          <c:spPr>
            <a:solidFill>
              <a:srgbClr val="A42145"/>
            </a:solidFill>
            <a:ln>
              <a:noFill/>
            </a:ln>
            <a:effectLst>
              <a:outerShdw blurRad="50800" dist="38100" dir="2700000" algn="tl" rotWithShape="0">
                <a:prstClr val="black">
                  <a:alpha val="40000"/>
                </a:prstClr>
              </a:outerShdw>
            </a:effectLst>
          </c:spPr>
          <c:invertIfNegative val="0"/>
          <c:dLbls>
            <c:dLbl>
              <c:idx val="0"/>
              <c:layout>
                <c:manualLayout>
                  <c:x val="1.4634195056535621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7A1-495C-9C5E-569FE480A144}"/>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PPT'!$A$6:$A$9</c:f>
              <c:strCache>
                <c:ptCount val="4"/>
                <c:pt idx="0">
                  <c:v>1000 Servicios Personales</c:v>
                </c:pt>
                <c:pt idx="1">
                  <c:v>2000 Materiales y Suministros</c:v>
                </c:pt>
                <c:pt idx="2">
                  <c:v>3000 Servicios Generales</c:v>
                </c:pt>
                <c:pt idx="3">
                  <c:v>4000 Transf., asig., subsidios y otras ayudas</c:v>
                </c:pt>
              </c:strCache>
              <c:extLst/>
            </c:strRef>
          </c:cat>
          <c:val>
            <c:numRef>
              <c:f>'TABLAS GIS PPT'!$E$6:$E$9</c:f>
              <c:numCache>
                <c:formatCode>0.00</c:formatCode>
                <c:ptCount val="4"/>
                <c:pt idx="0">
                  <c:v>297.0036036534222</c:v>
                </c:pt>
                <c:pt idx="1">
                  <c:v>17.472074510000002</c:v>
                </c:pt>
                <c:pt idx="2">
                  <c:v>81.639998489999996</c:v>
                </c:pt>
                <c:pt idx="3">
                  <c:v>20.714485</c:v>
                </c:pt>
              </c:numCache>
              <c:extLst/>
            </c:numRef>
          </c:val>
          <c:extLst>
            <c:ext xmlns:c16="http://schemas.microsoft.com/office/drawing/2014/chart" uri="{C3380CC4-5D6E-409C-BE32-E72D297353CC}">
              <c16:uniqueId val="{00000002-F7A1-495C-9C5E-569FE480A144}"/>
            </c:ext>
          </c:extLst>
        </c:ser>
        <c:dLbls>
          <c:dLblPos val="outEnd"/>
          <c:showLegendKey val="0"/>
          <c:showVal val="1"/>
          <c:showCatName val="0"/>
          <c:showSerName val="0"/>
          <c:showPercent val="0"/>
          <c:showBubbleSize val="0"/>
        </c:dLbls>
        <c:gapWidth val="219"/>
        <c:overlap val="-27"/>
        <c:axId val="2035165455"/>
        <c:axId val="2035162127"/>
        <c:extLst>
          <c:ext xmlns:c15="http://schemas.microsoft.com/office/drawing/2012/chart" uri="{02D57815-91ED-43cb-92C2-25804820EDAC}">
            <c15:filteredBarSeries>
              <c15:ser>
                <c:idx val="2"/>
                <c:order val="2"/>
                <c:tx>
                  <c:strRef>
                    <c:extLst>
                      <c:ext uri="{02D57815-91ED-43cb-92C2-25804820EDAC}">
                        <c15:formulaRef>
                          <c15:sqref>'TABLAS GIS PPT'!$D$5</c15:sqref>
                        </c15:formulaRef>
                      </c:ext>
                    </c:extLst>
                    <c:strCache>
                      <c:ptCount val="1"/>
                      <c:pt idx="0">
                        <c:v>Solicitado 2022</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'TABLAS GIS PPT'!$A$6:$A$9</c15:sqref>
                        </c15:formulaRef>
                      </c:ext>
                    </c:extLst>
                    <c:strCache>
                      <c:ptCount val="4"/>
                      <c:pt idx="0">
                        <c:v>1000 Servicios Personales</c:v>
                      </c:pt>
                      <c:pt idx="1">
                        <c:v>2000 Materiales y Suministros</c:v>
                      </c:pt>
                      <c:pt idx="2">
                        <c:v>3000 Servicios Generales</c:v>
                      </c:pt>
                      <c:pt idx="3">
                        <c:v>4000 Transf., asig., subsidios y otras ayudas</c:v>
                      </c:pt>
                    </c:strCache>
                  </c:strRef>
                </c:cat>
                <c:val>
                  <c:numRef>
                    <c:extLst>
                      <c:ext uri="{02D57815-91ED-43cb-92C2-25804820EDAC}">
                        <c15:formulaRef>
                          <c15:sqref>'TABLAS GIS PPT'!$D$6:$D$9</c15:sqref>
                        </c15:formulaRef>
                      </c:ext>
                    </c:extLst>
                    <c:numCache>
                      <c:formatCode>0.00</c:formatCode>
                      <c:ptCount val="4"/>
                      <c:pt idx="0">
                        <c:v>297.0036036534222</c:v>
                      </c:pt>
                      <c:pt idx="1">
                        <c:v>17.682104510000002</c:v>
                      </c:pt>
                      <c:pt idx="2">
                        <c:v>83.947276290000005</c:v>
                      </c:pt>
                      <c:pt idx="3">
                        <c:v>20.164484000000002</c:v>
                      </c:pt>
                    </c:numCache>
                  </c:numRef>
                </c:val>
                <c:extLst>
                  <c:ext xmlns:c16="http://schemas.microsoft.com/office/drawing/2014/chart" uri="{C3380CC4-5D6E-409C-BE32-E72D297353CC}">
                    <c16:uniqueId val="{00000003-F7A1-495C-9C5E-569FE480A144}"/>
                  </c:ext>
                </c:extLst>
              </c15:ser>
            </c15:filteredBarSeries>
          </c:ext>
        </c:extLst>
      </c:barChart>
      <c:catAx>
        <c:axId val="2035165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2035162127"/>
        <c:crosses val="autoZero"/>
        <c:auto val="1"/>
        <c:lblAlgn val="ctr"/>
        <c:lblOffset val="100"/>
        <c:noMultiLvlLbl val="0"/>
      </c:catAx>
      <c:valAx>
        <c:axId val="2035162127"/>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20351654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spc="0" baseline="0">
                <a:solidFill>
                  <a:srgbClr val="245C4F"/>
                </a:solidFill>
                <a:latin typeface="Montserrat" panose="02000505000000020004" pitchFamily="2" charset="0"/>
                <a:ea typeface="+mn-ea"/>
                <a:cs typeface="+mn-cs"/>
              </a:defRPr>
            </a:pPr>
            <a:r>
              <a:rPr lang="es-MX" sz="1100" b="1" dirty="0">
                <a:solidFill>
                  <a:srgbClr val="245C4F"/>
                </a:solidFill>
              </a:rPr>
              <a:t>COMPOSICIÓN</a:t>
            </a:r>
            <a:r>
              <a:rPr lang="es-MX" sz="1100" b="1" baseline="0" dirty="0">
                <a:solidFill>
                  <a:srgbClr val="245C4F"/>
                </a:solidFill>
              </a:rPr>
              <a:t> POR FUENTE DE FINANCIAMIENTO</a:t>
            </a:r>
            <a:endParaRPr lang="es-MX" sz="1100" b="1" dirty="0">
              <a:solidFill>
                <a:srgbClr val="245C4F"/>
              </a:solidFill>
            </a:endParaRPr>
          </a:p>
        </c:rich>
      </c:tx>
      <c:overlay val="0"/>
      <c:spPr>
        <a:noFill/>
        <a:ln>
          <a:noFill/>
        </a:ln>
        <a:effectLst/>
      </c:spPr>
      <c:txPr>
        <a:bodyPr rot="0" spcFirstLastPara="1" vertOverflow="ellipsis" vert="horz" wrap="square" anchor="ctr" anchorCtr="1"/>
        <a:lstStyle/>
        <a:p>
          <a:pPr>
            <a:defRPr sz="11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0.14927656230265096"/>
          <c:y val="0.14189686924493555"/>
          <c:w val="0.81571434585875269"/>
          <c:h val="0.64568669247835719"/>
        </c:manualLayout>
      </c:layout>
      <c:barChart>
        <c:barDir val="col"/>
        <c:grouping val="stacked"/>
        <c:varyColors val="0"/>
        <c:ser>
          <c:idx val="0"/>
          <c:order val="0"/>
          <c:tx>
            <c:strRef>
              <c:f>'TABLAS GIS PPT'!$A$41</c:f>
              <c:strCache>
                <c:ptCount val="1"/>
                <c:pt idx="0">
                  <c:v>Recursos Fiscales</c:v>
                </c:pt>
              </c:strCache>
            </c:strRef>
          </c:tx>
          <c:spPr>
            <a:solidFill>
              <a:srgbClr val="245C4F"/>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PPT'!$B$40,'TABLAS GIS PPT'!$D$40)</c:f>
              <c:strCache>
                <c:ptCount val="2"/>
                <c:pt idx="0">
                  <c:v>Autorizado 2021</c:v>
                </c:pt>
                <c:pt idx="1">
                  <c:v>APPEF 2022</c:v>
                </c:pt>
              </c:strCache>
              <c:extLst/>
            </c:strRef>
          </c:cat>
          <c:val>
            <c:numRef>
              <c:f>('TABLAS GIS PPT'!$B$41,'TABLAS GIS PPT'!$D$41)</c:f>
              <c:numCache>
                <c:formatCode>0.00</c:formatCode>
                <c:ptCount val="2"/>
                <c:pt idx="0">
                  <c:v>392.59171299999997</c:v>
                </c:pt>
                <c:pt idx="1">
                  <c:v>398.31287065342212</c:v>
                </c:pt>
              </c:numCache>
              <c:extLst/>
            </c:numRef>
          </c:val>
          <c:extLst>
            <c:ext xmlns:c16="http://schemas.microsoft.com/office/drawing/2014/chart" uri="{C3380CC4-5D6E-409C-BE32-E72D297353CC}">
              <c16:uniqueId val="{00000000-ECD8-4D5A-87AE-CFA6EAE59A2D}"/>
            </c:ext>
          </c:extLst>
        </c:ser>
        <c:ser>
          <c:idx val="1"/>
          <c:order val="1"/>
          <c:tx>
            <c:strRef>
              <c:f>'TABLAS GIS PPT'!$A$42</c:f>
              <c:strCache>
                <c:ptCount val="1"/>
                <c:pt idx="0">
                  <c:v>Recursos Propios</c:v>
                </c:pt>
              </c:strCache>
            </c:strRef>
          </c:tx>
          <c:spPr>
            <a:solidFill>
              <a:srgbClr val="BC945A"/>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PPT'!$B$40,'TABLAS GIS PPT'!$D$40)</c:f>
              <c:strCache>
                <c:ptCount val="2"/>
                <c:pt idx="0">
                  <c:v>Autorizado 2021</c:v>
                </c:pt>
                <c:pt idx="1">
                  <c:v>APPEF 2022</c:v>
                </c:pt>
              </c:strCache>
              <c:extLst/>
            </c:strRef>
          </c:cat>
          <c:val>
            <c:numRef>
              <c:f>('TABLAS GIS PPT'!$B$42,'TABLAS GIS PPT'!$D$42)</c:f>
              <c:numCache>
                <c:formatCode>0.00</c:formatCode>
                <c:ptCount val="2"/>
                <c:pt idx="0" formatCode="General">
                  <c:v>15.52</c:v>
                </c:pt>
                <c:pt idx="1">
                  <c:v>18.517291</c:v>
                </c:pt>
              </c:numCache>
              <c:extLst/>
            </c:numRef>
          </c:val>
          <c:extLst>
            <c:ext xmlns:c16="http://schemas.microsoft.com/office/drawing/2014/chart" uri="{C3380CC4-5D6E-409C-BE32-E72D297353CC}">
              <c16:uniqueId val="{00000001-ECD8-4D5A-87AE-CFA6EAE59A2D}"/>
            </c:ext>
          </c:extLst>
        </c:ser>
        <c:dLbls>
          <c:showLegendKey val="0"/>
          <c:showVal val="0"/>
          <c:showCatName val="0"/>
          <c:showSerName val="0"/>
          <c:showPercent val="0"/>
          <c:showBubbleSize val="0"/>
        </c:dLbls>
        <c:gapWidth val="150"/>
        <c:overlap val="100"/>
        <c:axId val="1203658128"/>
        <c:axId val="1203655216"/>
        <c:extLst>
          <c:ext xmlns:c15="http://schemas.microsoft.com/office/drawing/2012/chart" uri="{02D57815-91ED-43cb-92C2-25804820EDAC}">
            <c15:filteredBarSeries>
              <c15:ser>
                <c:idx val="2"/>
                <c:order val="2"/>
                <c:tx>
                  <c:strRef>
                    <c:extLst>
                      <c:ext uri="{02D57815-91ED-43cb-92C2-25804820EDAC}">
                        <c15:formulaRef>
                          <c15:sqref>'TABLAS GIS PPT'!$A$43</c15:sqref>
                        </c15:formulaRef>
                      </c:ext>
                    </c:extLst>
                    <c:strCache>
                      <c:ptCount val="1"/>
                      <c:pt idx="0">
                        <c:v>Total </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('TABLAS GIS PPT'!$B$40,'TABLAS GIS PPT'!$D$40)</c15:sqref>
                        </c15:formulaRef>
                      </c:ext>
                    </c:extLst>
                    <c:strCache>
                      <c:ptCount val="2"/>
                      <c:pt idx="0">
                        <c:v>Autorizado 2021</c:v>
                      </c:pt>
                      <c:pt idx="1">
                        <c:v>APPEF 2022</c:v>
                      </c:pt>
                    </c:strCache>
                  </c:strRef>
                </c:cat>
                <c:val>
                  <c:numRef>
                    <c:extLst>
                      <c:ext uri="{02D57815-91ED-43cb-92C2-25804820EDAC}">
                        <c15:formulaRef>
                          <c15:sqref>('TABLAS GIS PPT'!$B$43,'TABLAS GIS PPT'!$D$43)</c15:sqref>
                        </c15:formulaRef>
                      </c:ext>
                    </c:extLst>
                    <c:numCache>
                      <c:formatCode>0.00</c:formatCode>
                      <c:ptCount val="2"/>
                      <c:pt idx="0">
                        <c:v>408.11171299999995</c:v>
                      </c:pt>
                      <c:pt idx="1">
                        <c:v>416.83016165342212</c:v>
                      </c:pt>
                    </c:numCache>
                  </c:numRef>
                </c:val>
                <c:extLst>
                  <c:ext xmlns:c16="http://schemas.microsoft.com/office/drawing/2014/chart" uri="{C3380CC4-5D6E-409C-BE32-E72D297353CC}">
                    <c16:uniqueId val="{00000002-ECD8-4D5A-87AE-CFA6EAE59A2D}"/>
                  </c:ext>
                </c:extLst>
              </c15:ser>
            </c15:filteredBarSeries>
          </c:ext>
        </c:extLst>
      </c:barChart>
      <c:catAx>
        <c:axId val="1203658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1203655216"/>
        <c:crosses val="autoZero"/>
        <c:auto val="1"/>
        <c:lblAlgn val="ctr"/>
        <c:lblOffset val="100"/>
        <c:noMultiLvlLbl val="0"/>
      </c:catAx>
      <c:valAx>
        <c:axId val="1203655216"/>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12036581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r>
              <a:rPr lang="en-US" sz="1400" b="1">
                <a:solidFill>
                  <a:srgbClr val="245C4F"/>
                </a:solidFill>
              </a:rPr>
              <a:t>COMPOSICIÓN DEL PRESUPUESTO POR CAPÍTULO DE GASTO</a:t>
            </a:r>
          </a:p>
        </c:rich>
      </c:tx>
      <c:layout>
        <c:manualLayout>
          <c:xMode val="edge"/>
          <c:yMode val="edge"/>
          <c:x val="0.14325823269474983"/>
          <c:y val="9.4268931446816542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8.686850273482466E-2"/>
          <c:y val="0.13963604027435969"/>
          <c:w val="0.91313155095007625"/>
          <c:h val="0.64591587277257168"/>
        </c:manualLayout>
      </c:layout>
      <c:barChart>
        <c:barDir val="col"/>
        <c:grouping val="stacked"/>
        <c:varyColors val="0"/>
        <c:ser>
          <c:idx val="0"/>
          <c:order val="0"/>
          <c:tx>
            <c:strRef>
              <c:f>'TABLAS GIS PPT'!$A$52</c:f>
              <c:strCache>
                <c:ptCount val="1"/>
                <c:pt idx="0">
                  <c:v>1000 Servicios Personales</c:v>
                </c:pt>
              </c:strCache>
            </c:strRef>
          </c:tx>
          <c:spPr>
            <a:solidFill>
              <a:srgbClr val="245C4F"/>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PPT'!$C$51,'TABLAS GIS PPT'!$E$51)</c:f>
              <c:strCache>
                <c:ptCount val="2"/>
                <c:pt idx="0">
                  <c:v>% DEL TOTAL 2021</c:v>
                </c:pt>
                <c:pt idx="1">
                  <c:v>% DEL TOTAL 2022</c:v>
                </c:pt>
              </c:strCache>
              <c:extLst/>
            </c:strRef>
          </c:cat>
          <c:val>
            <c:numRef>
              <c:f>('TABLAS GIS PPT'!$C$52,'TABLAS GIS PPT'!$E$52)</c:f>
              <c:numCache>
                <c:formatCode>0.0%</c:formatCode>
                <c:ptCount val="2"/>
                <c:pt idx="0">
                  <c:v>0.71373687702317878</c:v>
                </c:pt>
                <c:pt idx="1">
                  <c:v>0.71252906093769908</c:v>
                </c:pt>
              </c:numCache>
              <c:extLst/>
            </c:numRef>
          </c:val>
          <c:extLst>
            <c:ext xmlns:c16="http://schemas.microsoft.com/office/drawing/2014/chart" uri="{C3380CC4-5D6E-409C-BE32-E72D297353CC}">
              <c16:uniqueId val="{00000000-F637-48F5-9581-3803590F3DC0}"/>
            </c:ext>
          </c:extLst>
        </c:ser>
        <c:ser>
          <c:idx val="1"/>
          <c:order val="1"/>
          <c:tx>
            <c:strRef>
              <c:f>'TABLAS GIS PPT'!$A$53</c:f>
              <c:strCache>
                <c:ptCount val="1"/>
                <c:pt idx="0">
                  <c:v>2000 Materiales y Suministros</c:v>
                </c:pt>
              </c:strCache>
            </c:strRef>
          </c:tx>
          <c:spPr>
            <a:solidFill>
              <a:srgbClr val="DEC9A2"/>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lumMod val="85000"/>
                        <a:lumOff val="15000"/>
                      </a:schemeClr>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PPT'!$C$51,'TABLAS GIS PPT'!$E$51)</c:f>
              <c:strCache>
                <c:ptCount val="2"/>
                <c:pt idx="0">
                  <c:v>% DEL TOTAL 2021</c:v>
                </c:pt>
                <c:pt idx="1">
                  <c:v>% DEL TOTAL 2022</c:v>
                </c:pt>
              </c:strCache>
              <c:extLst/>
            </c:strRef>
          </c:cat>
          <c:val>
            <c:numRef>
              <c:f>('TABLAS GIS PPT'!$C$53,'TABLAS GIS PPT'!$E$53)</c:f>
              <c:numCache>
                <c:formatCode>0.0%</c:formatCode>
                <c:ptCount val="2"/>
                <c:pt idx="0">
                  <c:v>4.2833321070269742E-2</c:v>
                </c:pt>
                <c:pt idx="1">
                  <c:v>4.1916531281455928E-2</c:v>
                </c:pt>
              </c:numCache>
              <c:extLst/>
            </c:numRef>
          </c:val>
          <c:extLst>
            <c:ext xmlns:c16="http://schemas.microsoft.com/office/drawing/2014/chart" uri="{C3380CC4-5D6E-409C-BE32-E72D297353CC}">
              <c16:uniqueId val="{00000001-F637-48F5-9581-3803590F3DC0}"/>
            </c:ext>
          </c:extLst>
        </c:ser>
        <c:ser>
          <c:idx val="2"/>
          <c:order val="2"/>
          <c:tx>
            <c:strRef>
              <c:f>'TABLAS GIS PPT'!$A$54</c:f>
              <c:strCache>
                <c:ptCount val="1"/>
                <c:pt idx="0">
                  <c:v>3000 Servicios Generales</c:v>
                </c:pt>
              </c:strCache>
            </c:strRef>
          </c:tx>
          <c:spPr>
            <a:solidFill>
              <a:srgbClr val="BC945A"/>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lumMod val="85000"/>
                        <a:lumOff val="15000"/>
                      </a:schemeClr>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PPT'!$C$51,'TABLAS GIS PPT'!$E$51)</c:f>
              <c:strCache>
                <c:ptCount val="2"/>
                <c:pt idx="0">
                  <c:v>% DEL TOTAL 2021</c:v>
                </c:pt>
                <c:pt idx="1">
                  <c:v>% DEL TOTAL 2022</c:v>
                </c:pt>
              </c:strCache>
              <c:extLst/>
            </c:strRef>
          </c:cat>
          <c:val>
            <c:numRef>
              <c:f>('TABLAS GIS PPT'!$C$54,'TABLAS GIS PPT'!$E$54)</c:f>
              <c:numCache>
                <c:formatCode>0.0%</c:formatCode>
                <c:ptCount val="2"/>
                <c:pt idx="0">
                  <c:v>0.20199591332711689</c:v>
                </c:pt>
                <c:pt idx="1">
                  <c:v>0.19585914360458501</c:v>
                </c:pt>
              </c:numCache>
              <c:extLst/>
            </c:numRef>
          </c:val>
          <c:extLst>
            <c:ext xmlns:c16="http://schemas.microsoft.com/office/drawing/2014/chart" uri="{C3380CC4-5D6E-409C-BE32-E72D297353CC}">
              <c16:uniqueId val="{00000002-F637-48F5-9581-3803590F3DC0}"/>
            </c:ext>
          </c:extLst>
        </c:ser>
        <c:ser>
          <c:idx val="3"/>
          <c:order val="3"/>
          <c:tx>
            <c:strRef>
              <c:f>'TABLAS GIS PPT'!$A$55</c:f>
              <c:strCache>
                <c:ptCount val="1"/>
                <c:pt idx="0">
                  <c:v>4000 Transf., asig., subsidios y otras ayudas</c:v>
                </c:pt>
              </c:strCache>
            </c:strRef>
          </c:tx>
          <c:spPr>
            <a:solidFill>
              <a:srgbClr val="A42145"/>
            </a:solidFill>
            <a:ln>
              <a:noFill/>
            </a:ln>
            <a:effectLst>
              <a:outerShdw blurRad="50800" dist="38100" dir="2700000" algn="tl" rotWithShape="0">
                <a:prstClr val="black">
                  <a:alpha val="40000"/>
                </a:prstClr>
              </a:outerShdw>
            </a:effectLst>
          </c:spPr>
          <c:invertIfNegative val="0"/>
          <c:dLbls>
            <c:dLbl>
              <c:idx val="0"/>
              <c:layout>
                <c:manualLayout>
                  <c:x val="0"/>
                  <c:y val="-4.242101915106746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637-48F5-9581-3803590F3DC0}"/>
                </c:ext>
              </c:extLst>
            </c:dLbl>
            <c:dLbl>
              <c:idx val="1"/>
              <c:layout>
                <c:manualLayout>
                  <c:x val="-1.8491334261879809E-3"/>
                  <c:y val="-4.242101915106744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637-48F5-9581-3803590F3DC0}"/>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 GIS PPT'!$C$51,'TABLAS GIS PPT'!$E$51)</c:f>
              <c:strCache>
                <c:ptCount val="2"/>
                <c:pt idx="0">
                  <c:v>% DEL TOTAL 2021</c:v>
                </c:pt>
                <c:pt idx="1">
                  <c:v>% DEL TOTAL 2022</c:v>
                </c:pt>
              </c:strCache>
              <c:extLst/>
            </c:strRef>
          </c:cat>
          <c:val>
            <c:numRef>
              <c:f>('TABLAS GIS PPT'!$C$55,'TABLAS GIS PPT'!$E$55)</c:f>
              <c:numCache>
                <c:formatCode>0.0%</c:formatCode>
                <c:ptCount val="2"/>
                <c:pt idx="0">
                  <c:v>4.1433888579434523E-2</c:v>
                </c:pt>
                <c:pt idx="1">
                  <c:v>4.9695264176260058E-2</c:v>
                </c:pt>
              </c:numCache>
              <c:extLst/>
            </c:numRef>
          </c:val>
          <c:extLst>
            <c:ext xmlns:c16="http://schemas.microsoft.com/office/drawing/2014/chart" uri="{C3380CC4-5D6E-409C-BE32-E72D297353CC}">
              <c16:uniqueId val="{00000003-F637-48F5-9581-3803590F3DC0}"/>
            </c:ext>
          </c:extLst>
        </c:ser>
        <c:dLbls>
          <c:dLblPos val="ctr"/>
          <c:showLegendKey val="0"/>
          <c:showVal val="1"/>
          <c:showCatName val="0"/>
          <c:showSerName val="0"/>
          <c:showPercent val="0"/>
          <c:showBubbleSize val="0"/>
        </c:dLbls>
        <c:gapWidth val="150"/>
        <c:overlap val="100"/>
        <c:axId val="661185952"/>
        <c:axId val="661188448"/>
        <c:extLst>
          <c:ext xmlns:c15="http://schemas.microsoft.com/office/drawing/2012/chart" uri="{02D57815-91ED-43cb-92C2-25804820EDAC}">
            <c15:filteredBarSeries>
              <c15:ser>
                <c:idx val="4"/>
                <c:order val="4"/>
                <c:tx>
                  <c:strRef>
                    <c:extLst>
                      <c:ext uri="{02D57815-91ED-43cb-92C2-25804820EDAC}">
                        <c15:formulaRef>
                          <c15:sqref>'TABLAS GIS PPT'!$A$56</c15:sqref>
                        </c15:formulaRef>
                      </c:ext>
                    </c:extLst>
                    <c:strCache>
                      <c:ptCount val="1"/>
                      <c:pt idx="0">
                        <c:v>Total </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('TABLAS GIS PPT'!$C$51,'TABLAS GIS PPT'!$E$51)</c15:sqref>
                        </c15:formulaRef>
                      </c:ext>
                    </c:extLst>
                    <c:strCache>
                      <c:ptCount val="2"/>
                      <c:pt idx="0">
                        <c:v>% DEL TOTAL 2021</c:v>
                      </c:pt>
                      <c:pt idx="1">
                        <c:v>% DEL TOTAL 2022</c:v>
                      </c:pt>
                    </c:strCache>
                  </c:strRef>
                </c:cat>
                <c:val>
                  <c:numRef>
                    <c:extLst>
                      <c:ext uri="{02D57815-91ED-43cb-92C2-25804820EDAC}">
                        <c15:formulaRef>
                          <c15:sqref>('TABLAS GIS PPT'!$C$56,'TABLAS GIS PPT'!$E$56)</c15:sqref>
                        </c15:formulaRef>
                      </c:ext>
                    </c:extLst>
                    <c:numCache>
                      <c:formatCode>0.0%</c:formatCode>
                      <c:ptCount val="2"/>
                      <c:pt idx="0">
                        <c:v>0.99999999999999989</c:v>
                      </c:pt>
                      <c:pt idx="1">
                        <c:v>1</c:v>
                      </c:pt>
                    </c:numCache>
                  </c:numRef>
                </c:val>
                <c:extLst>
                  <c:ext xmlns:c16="http://schemas.microsoft.com/office/drawing/2014/chart" uri="{C3380CC4-5D6E-409C-BE32-E72D297353CC}">
                    <c16:uniqueId val="{00000004-F637-48F5-9581-3803590F3DC0}"/>
                  </c:ext>
                </c:extLst>
              </c15:ser>
            </c15:filteredBarSeries>
          </c:ext>
        </c:extLst>
      </c:barChart>
      <c:catAx>
        <c:axId val="66118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661188448"/>
        <c:crosses val="autoZero"/>
        <c:auto val="1"/>
        <c:lblAlgn val="ctr"/>
        <c:lblOffset val="100"/>
        <c:noMultiLvlLbl val="0"/>
      </c:catAx>
      <c:valAx>
        <c:axId val="661188448"/>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crossAx val="661185952"/>
        <c:crosses val="autoZero"/>
        <c:crossBetween val="between"/>
      </c:valAx>
      <c:spPr>
        <a:noFill/>
        <a:ln>
          <a:noFill/>
        </a:ln>
        <a:effectLst/>
      </c:spPr>
    </c:plotArea>
    <c:legend>
      <c:legendPos val="b"/>
      <c:layout>
        <c:manualLayout>
          <c:xMode val="edge"/>
          <c:yMode val="edge"/>
          <c:x val="0"/>
          <c:y val="0.89983814692518105"/>
          <c:w val="0.99671085180118135"/>
          <c:h val="7.1881173640773746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302997516306086"/>
          <c:y val="5.1941706136104785E-4"/>
          <c:w val="0.70175588836956659"/>
          <c:h val="0.80204577728948401"/>
        </c:manualLayout>
      </c:layout>
      <c:pieChart>
        <c:varyColors val="1"/>
        <c:ser>
          <c:idx val="2"/>
          <c:order val="2"/>
          <c:tx>
            <c:strRef>
              <c:f>'TABLAS GIS PPT'!$D$51</c:f>
              <c:strCache>
                <c:ptCount val="1"/>
                <c:pt idx="0">
                  <c:v>APPEF 2022</c:v>
                </c:pt>
              </c:strCache>
            </c:strRef>
          </c:tx>
          <c:spPr>
            <a:ln>
              <a:noFill/>
            </a:ln>
            <a:effectLst>
              <a:outerShdw blurRad="50800" dist="38100" dir="2700000" algn="tl" rotWithShape="0">
                <a:prstClr val="black">
                  <a:alpha val="40000"/>
                </a:prstClr>
              </a:outerShdw>
            </a:effectLst>
          </c:spPr>
          <c:dPt>
            <c:idx val="0"/>
            <c:bubble3D val="0"/>
            <c:spPr>
              <a:solidFill>
                <a:srgbClr val="245C4F"/>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41A7-480E-965B-F86B948D1CEA}"/>
              </c:ext>
            </c:extLst>
          </c:dPt>
          <c:dPt>
            <c:idx val="1"/>
            <c:bubble3D val="0"/>
            <c:spPr>
              <a:solidFill>
                <a:srgbClr val="A42145"/>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41A7-480E-965B-F86B948D1CEA}"/>
              </c:ext>
            </c:extLst>
          </c:dPt>
          <c:dPt>
            <c:idx val="2"/>
            <c:bubble3D val="0"/>
            <c:spPr>
              <a:solidFill>
                <a:srgbClr val="BC945A"/>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41A7-480E-965B-F86B948D1CEA}"/>
              </c:ext>
            </c:extLst>
          </c:dPt>
          <c:dPt>
            <c:idx val="3"/>
            <c:bubble3D val="0"/>
            <c:spPr>
              <a:solidFill>
                <a:srgbClr val="DEC9A2"/>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41A7-480E-965B-F86B948D1CEA}"/>
              </c:ext>
            </c:extLst>
          </c:dPt>
          <c:dLbls>
            <c:dLbl>
              <c:idx val="2"/>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extLst>
                <c:ext xmlns:c16="http://schemas.microsoft.com/office/drawing/2014/chart" uri="{C3380CC4-5D6E-409C-BE32-E72D297353CC}">
                  <c16:uniqueId val="{00000005-41A7-480E-965B-F86B948D1CEA}"/>
                </c:ext>
              </c:extLst>
            </c:dLbl>
            <c:dLbl>
              <c:idx val="3"/>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extLst>
                <c:ext xmlns:c16="http://schemas.microsoft.com/office/drawing/2014/chart" uri="{C3380CC4-5D6E-409C-BE32-E72D297353CC}">
                  <c16:uniqueId val="{00000007-41A7-480E-965B-F86B948D1CEA}"/>
                </c:ext>
              </c:extLst>
            </c:dLbl>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'TABLAS GIS PPT'!$A$52:$A$55</c:f>
              <c:strCache>
                <c:ptCount val="4"/>
                <c:pt idx="0">
                  <c:v>1000 Servicios Personales</c:v>
                </c:pt>
                <c:pt idx="1">
                  <c:v>2000 Materiales y Suministros</c:v>
                </c:pt>
                <c:pt idx="2">
                  <c:v>3000 Servicios Generales</c:v>
                </c:pt>
                <c:pt idx="3">
                  <c:v>4000 Transf., asig., subsidios y otras ayudas</c:v>
                </c:pt>
              </c:strCache>
              <c:extLst/>
            </c:strRef>
          </c:cat>
          <c:val>
            <c:numRef>
              <c:f>'TABLAS GIS PPT'!$D$52:$D$55</c:f>
              <c:numCache>
                <c:formatCode>0.00</c:formatCode>
                <c:ptCount val="4"/>
                <c:pt idx="0">
                  <c:v>297.0036036534222</c:v>
                </c:pt>
                <c:pt idx="1">
                  <c:v>17.472074510000002</c:v>
                </c:pt>
                <c:pt idx="2">
                  <c:v>81.639998489999996</c:v>
                </c:pt>
                <c:pt idx="3">
                  <c:v>20.714485</c:v>
                </c:pt>
              </c:numCache>
              <c:extLst/>
            </c:numRef>
          </c:val>
          <c:extLst>
            <c:ext xmlns:c16="http://schemas.microsoft.com/office/drawing/2014/chart" uri="{C3380CC4-5D6E-409C-BE32-E72D297353CC}">
              <c16:uniqueId val="{00000008-41A7-480E-965B-F86B948D1CEA}"/>
            </c:ext>
          </c:extLst>
        </c:ser>
        <c:dLbls>
          <c:dLblPos val="bestFit"/>
          <c:showLegendKey val="0"/>
          <c:showVal val="1"/>
          <c:showCatName val="0"/>
          <c:showSerName val="0"/>
          <c:showPercent val="0"/>
          <c:showBubbleSize val="0"/>
          <c:showLeaderLines val="1"/>
        </c:dLbls>
        <c:firstSliceAng val="0"/>
        <c:extLst>
          <c:ext xmlns:c15="http://schemas.microsoft.com/office/drawing/2012/chart" uri="{02D57815-91ED-43cb-92C2-25804820EDAC}">
            <c15:filteredPieSeries>
              <c15:ser>
                <c:idx val="0"/>
                <c:order val="0"/>
                <c:tx>
                  <c:strRef>
                    <c:extLst>
                      <c:ext uri="{02D57815-91ED-43cb-92C2-25804820EDAC}">
                        <c15:formulaRef>
                          <c15:sqref>'TABLAS GIS PPT'!$B$51</c15:sqref>
                        </c15:formulaRef>
                      </c:ext>
                    </c:extLst>
                    <c:strCache>
                      <c:ptCount val="1"/>
                      <c:pt idx="0">
                        <c:v>Autorizado 2021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A-41A7-480E-965B-F86B948D1CE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C-41A7-480E-965B-F86B948D1CE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E-41A7-480E-965B-F86B948D1CE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0-41A7-480E-965B-F86B948D1CE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'TABLAS GIS PPT'!$A$52:$A$55</c15:sqref>
                        </c15:formulaRef>
                      </c:ext>
                    </c:extLst>
                    <c:strCache>
                      <c:ptCount val="4"/>
                      <c:pt idx="0">
                        <c:v>1000 Servicios Personales</c:v>
                      </c:pt>
                      <c:pt idx="1">
                        <c:v>2000 Materiales y Suministros</c:v>
                      </c:pt>
                      <c:pt idx="2">
                        <c:v>3000 Servicios Generales</c:v>
                      </c:pt>
                      <c:pt idx="3">
                        <c:v>4000 Transf., asig., subsidios y otras ayudas</c:v>
                      </c:pt>
                    </c:strCache>
                  </c:strRef>
                </c:cat>
                <c:val>
                  <c:numRef>
                    <c:extLst>
                      <c:ext uri="{02D57815-91ED-43cb-92C2-25804820EDAC}">
                        <c15:formulaRef>
                          <c15:sqref>'TABLAS GIS PPT'!$B$52:$B$55</c15:sqref>
                        </c15:formulaRef>
                      </c:ext>
                    </c:extLst>
                    <c:numCache>
                      <c:formatCode>#,##0.00</c:formatCode>
                      <c:ptCount val="4"/>
                      <c:pt idx="0">
                        <c:v>291.28244599999999</c:v>
                      </c:pt>
                      <c:pt idx="1">
                        <c:v>17.480664000000001</c:v>
                      </c:pt>
                      <c:pt idx="2">
                        <c:v>82.436351000000002</c:v>
                      </c:pt>
                      <c:pt idx="3">
                        <c:v>16.909542999999999</c:v>
                      </c:pt>
                    </c:numCache>
                  </c:numRef>
                </c:val>
                <c:extLst>
                  <c:ext xmlns:c16="http://schemas.microsoft.com/office/drawing/2014/chart" uri="{C3380CC4-5D6E-409C-BE32-E72D297353CC}">
                    <c16:uniqueId val="{00000011-41A7-480E-965B-F86B948D1CEA}"/>
                  </c:ext>
                </c:extLst>
              </c15:ser>
            </c15:filteredPieSeries>
            <c15:filteredPieSeries>
              <c15:ser>
                <c:idx val="1"/>
                <c:order val="1"/>
                <c:tx>
                  <c:strRef>
                    <c:extLst xmlns:c15="http://schemas.microsoft.com/office/drawing/2012/chart">
                      <c:ext xmlns:c15="http://schemas.microsoft.com/office/drawing/2012/chart" uri="{02D57815-91ED-43cb-92C2-25804820EDAC}">
                        <c15:formulaRef>
                          <c15:sqref>'TABLAS GIS PPT'!$C$51</c15:sqref>
                        </c15:formulaRef>
                      </c:ext>
                    </c:extLst>
                    <c:strCache>
                      <c:ptCount val="1"/>
                      <c:pt idx="0">
                        <c:v>% DEL TOTAL 2021</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3-41A7-480E-965B-F86B948D1CEA}"/>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5-41A7-480E-965B-F86B948D1CEA}"/>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7-41A7-480E-965B-F86B948D1CEA}"/>
                    </c:ext>
                  </c:extLst>
                </c:dPt>
                <c:dPt>
                  <c:idx val="3"/>
                  <c:bubble3D val="0"/>
                  <c:spPr>
                    <a:solidFill>
                      <a:schemeClr val="accent4"/>
                    </a:solidFill>
                    <a:ln w="19050">
                      <a:solidFill>
                        <a:schemeClr val="lt1"/>
                      </a:solidFill>
                    </a:ln>
                    <a:effectLst/>
                  </c:spPr>
                  <c:extLst xmlns:c15="http://schemas.microsoft.com/office/drawing/2012/chart">
                    <c:ext xmlns:c16="http://schemas.microsoft.com/office/drawing/2014/chart" uri="{C3380CC4-5D6E-409C-BE32-E72D297353CC}">
                      <c16:uniqueId val="{00000019-41A7-480E-965B-F86B948D1CE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'TABLAS GIS PPT'!$A$52:$A$55</c15:sqref>
                        </c15:formulaRef>
                      </c:ext>
                    </c:extLst>
                    <c:strCache>
                      <c:ptCount val="4"/>
                      <c:pt idx="0">
                        <c:v>1000 Servicios Personales</c:v>
                      </c:pt>
                      <c:pt idx="1">
                        <c:v>2000 Materiales y Suministros</c:v>
                      </c:pt>
                      <c:pt idx="2">
                        <c:v>3000 Servicios Generales</c:v>
                      </c:pt>
                      <c:pt idx="3">
                        <c:v>4000 Transf., asig., subsidios y otras ayudas</c:v>
                      </c:pt>
                    </c:strCache>
                  </c:strRef>
                </c:cat>
                <c:val>
                  <c:numRef>
                    <c:extLst xmlns:c15="http://schemas.microsoft.com/office/drawing/2012/chart">
                      <c:ext xmlns:c15="http://schemas.microsoft.com/office/drawing/2012/chart" uri="{02D57815-91ED-43cb-92C2-25804820EDAC}">
                        <c15:formulaRef>
                          <c15:sqref>'TABLAS GIS PPT'!$C$52:$C$55</c15:sqref>
                        </c15:formulaRef>
                      </c:ext>
                    </c:extLst>
                    <c:numCache>
                      <c:formatCode>0.0%</c:formatCode>
                      <c:ptCount val="4"/>
                      <c:pt idx="0">
                        <c:v>0.71373687702317878</c:v>
                      </c:pt>
                      <c:pt idx="1">
                        <c:v>4.2833321070269742E-2</c:v>
                      </c:pt>
                      <c:pt idx="2">
                        <c:v>0.20199591332711689</c:v>
                      </c:pt>
                      <c:pt idx="3">
                        <c:v>4.1433888579434523E-2</c:v>
                      </c:pt>
                    </c:numCache>
                  </c:numRef>
                </c:val>
                <c:extLst xmlns:c15="http://schemas.microsoft.com/office/drawing/2012/chart">
                  <c:ext xmlns:c16="http://schemas.microsoft.com/office/drawing/2014/chart" uri="{C3380CC4-5D6E-409C-BE32-E72D297353CC}">
                    <c16:uniqueId val="{0000001A-41A7-480E-965B-F86B948D1CEA}"/>
                  </c:ext>
                </c:extLst>
              </c15:ser>
            </c15:filteredPieSeries>
            <c15:filteredPieSeries>
              <c15:ser>
                <c:idx val="3"/>
                <c:order val="3"/>
                <c:tx>
                  <c:strRef>
                    <c:extLst xmlns:c15="http://schemas.microsoft.com/office/drawing/2012/chart">
                      <c:ext xmlns:c15="http://schemas.microsoft.com/office/drawing/2012/chart" uri="{02D57815-91ED-43cb-92C2-25804820EDAC}">
                        <c15:formulaRef>
                          <c15:sqref>'TABLAS GIS PPT'!$E$51</c15:sqref>
                        </c15:formulaRef>
                      </c:ext>
                    </c:extLst>
                    <c:strCache>
                      <c:ptCount val="1"/>
                      <c:pt idx="0">
                        <c:v>% DEL TOTAL 2022</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C-41A7-480E-965B-F86B948D1CEA}"/>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E-41A7-480E-965B-F86B948D1CEA}"/>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20-41A7-480E-965B-F86B948D1CEA}"/>
                    </c:ext>
                  </c:extLst>
                </c:dPt>
                <c:dPt>
                  <c:idx val="3"/>
                  <c:bubble3D val="0"/>
                  <c:spPr>
                    <a:solidFill>
                      <a:schemeClr val="accent4"/>
                    </a:solidFill>
                    <a:ln w="19050">
                      <a:solidFill>
                        <a:schemeClr val="lt1"/>
                      </a:solidFill>
                    </a:ln>
                    <a:effectLst/>
                  </c:spPr>
                  <c:extLst xmlns:c15="http://schemas.microsoft.com/office/drawing/2012/chart">
                    <c:ext xmlns:c16="http://schemas.microsoft.com/office/drawing/2014/chart" uri="{C3380CC4-5D6E-409C-BE32-E72D297353CC}">
                      <c16:uniqueId val="{00000022-41A7-480E-965B-F86B948D1CE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'TABLAS GIS PPT'!$A$52:$A$55</c15:sqref>
                        </c15:formulaRef>
                      </c:ext>
                    </c:extLst>
                    <c:strCache>
                      <c:ptCount val="4"/>
                      <c:pt idx="0">
                        <c:v>1000 Servicios Personales</c:v>
                      </c:pt>
                      <c:pt idx="1">
                        <c:v>2000 Materiales y Suministros</c:v>
                      </c:pt>
                      <c:pt idx="2">
                        <c:v>3000 Servicios Generales</c:v>
                      </c:pt>
                      <c:pt idx="3">
                        <c:v>4000 Transf., asig., subsidios y otras ayudas</c:v>
                      </c:pt>
                    </c:strCache>
                  </c:strRef>
                </c:cat>
                <c:val>
                  <c:numRef>
                    <c:extLst xmlns:c15="http://schemas.microsoft.com/office/drawing/2012/chart">
                      <c:ext xmlns:c15="http://schemas.microsoft.com/office/drawing/2012/chart" uri="{02D57815-91ED-43cb-92C2-25804820EDAC}">
                        <c15:formulaRef>
                          <c15:sqref>'TABLAS GIS PPT'!$E$52:$E$55</c15:sqref>
                        </c15:formulaRef>
                      </c:ext>
                    </c:extLst>
                    <c:numCache>
                      <c:formatCode>0.0%</c:formatCode>
                      <c:ptCount val="4"/>
                      <c:pt idx="0">
                        <c:v>0.71252906093769908</c:v>
                      </c:pt>
                      <c:pt idx="1">
                        <c:v>4.1916531281455928E-2</c:v>
                      </c:pt>
                      <c:pt idx="2">
                        <c:v>0.19585914360458501</c:v>
                      </c:pt>
                      <c:pt idx="3">
                        <c:v>4.9695264176260058E-2</c:v>
                      </c:pt>
                    </c:numCache>
                  </c:numRef>
                </c:val>
                <c:extLst xmlns:c15="http://schemas.microsoft.com/office/drawing/2012/chart">
                  <c:ext xmlns:c16="http://schemas.microsoft.com/office/drawing/2014/chart" uri="{C3380CC4-5D6E-409C-BE32-E72D297353CC}">
                    <c16:uniqueId val="{00000023-41A7-480E-965B-F86B948D1CEA}"/>
                  </c:ext>
                </c:extLst>
              </c15:ser>
            </c15:filteredPieSeries>
          </c:ext>
        </c:extLst>
      </c:pieChart>
      <c:spPr>
        <a:noFill/>
        <a:ln>
          <a:noFill/>
        </a:ln>
        <a:effectLst/>
      </c:spPr>
    </c:plotArea>
    <c:legend>
      <c:legendPos val="b"/>
      <c:layout>
        <c:manualLayout>
          <c:xMode val="edge"/>
          <c:yMode val="edge"/>
          <c:x val="2.1610546281248769E-2"/>
          <c:y val="0.82561855062363843"/>
          <c:w val="0.92897856517935262"/>
          <c:h val="0.1720361874737631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r>
              <a:rPr lang="en-US" b="1">
                <a:solidFill>
                  <a:srgbClr val="245C4F"/>
                </a:solidFill>
              </a:rPr>
              <a:t>APPEF 2022 POR PROGRAMA PRESUPUESTARIO</a:t>
            </a:r>
          </a:p>
        </c:rich>
      </c:tx>
      <c:overlay val="0"/>
      <c:spPr>
        <a:noFill/>
        <a:ln>
          <a:noFill/>
        </a:ln>
        <a:effectLst/>
      </c:spPr>
      <c:txPr>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0.17801899745181732"/>
          <c:y val="0.17860920631330526"/>
          <c:w val="0.43931141774161547"/>
          <c:h val="0.76698839758242032"/>
        </c:manualLayout>
      </c:layout>
      <c:doughnutChart>
        <c:varyColors val="1"/>
        <c:ser>
          <c:idx val="3"/>
          <c:order val="3"/>
          <c:tx>
            <c:strRef>
              <c:f>'tablas '!$E$102</c:f>
              <c:strCache>
                <c:ptCount val="1"/>
                <c:pt idx="0">
                  <c:v>% DEL TOTAL 2022</c:v>
                </c:pt>
              </c:strCache>
            </c:strRef>
          </c:tx>
          <c:spPr>
            <a:solidFill>
              <a:srgbClr val="245C4F"/>
            </a:solidFill>
            <a:ln>
              <a:noFill/>
            </a:ln>
            <a:effectLst>
              <a:outerShdw blurRad="50800" dist="38100" dir="2700000" algn="tl" rotWithShape="0">
                <a:prstClr val="black">
                  <a:alpha val="40000"/>
                </a:prstClr>
              </a:outerShdw>
            </a:effectLst>
          </c:spPr>
          <c:dPt>
            <c:idx val="0"/>
            <c:bubble3D val="0"/>
            <c:spPr>
              <a:solidFill>
                <a:srgbClr val="245C4F"/>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6276-4A0A-A43D-2B1DB78CFF66}"/>
              </c:ext>
            </c:extLst>
          </c:dPt>
          <c:dPt>
            <c:idx val="1"/>
            <c:bubble3D val="0"/>
            <c:spPr>
              <a:solidFill>
                <a:srgbClr val="BC945A"/>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6276-4A0A-A43D-2B1DB78CFF66}"/>
              </c:ext>
            </c:extLst>
          </c:dPt>
          <c:dPt>
            <c:idx val="2"/>
            <c:bubble3D val="0"/>
            <c:spPr>
              <a:solidFill>
                <a:srgbClr val="A42145"/>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6276-4A0A-A43D-2B1DB78CFF66}"/>
              </c:ext>
            </c:extLst>
          </c:dPt>
          <c:dLbls>
            <c:dLbl>
              <c:idx val="0"/>
              <c:layout>
                <c:manualLayout>
                  <c:x val="4.3767881395203143E-2"/>
                  <c:y val="-5.139412922468161E-2"/>
                </c:manualLayout>
              </c:layout>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ontserrat" panose="02000505000000020004" pitchFamily="2" charset="0"/>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276-4A0A-A43D-2B1DB78CFF66}"/>
                </c:ext>
              </c:extLst>
            </c:dLbl>
            <c:dLbl>
              <c:idx val="1"/>
              <c:layout>
                <c:manualLayout>
                  <c:x val="-7.8003816769544754E-3"/>
                  <c:y val="1.8368305078356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276-4A0A-A43D-2B1DB78CFF66}"/>
                </c:ext>
              </c:extLst>
            </c:dLbl>
            <c:dLbl>
              <c:idx val="2"/>
              <c:layout>
                <c:manualLayout>
                  <c:x val="2.7778871391076106E-3"/>
                  <c:y val="-8.5648148148148182E-2"/>
                </c:manualLayout>
              </c:layout>
              <c:showLegendKey val="0"/>
              <c:showVal val="1"/>
              <c:showCatName val="0"/>
              <c:showSerName val="0"/>
              <c:showPercent val="0"/>
              <c:showBubbleSize val="0"/>
              <c:extLst>
                <c:ext xmlns:c15="http://schemas.microsoft.com/office/drawing/2012/chart" uri="{CE6537A1-D6FC-4f65-9D91-7224C49458BB}">
                  <c15:layout>
                    <c:manualLayout>
                      <c:w val="7.451377952755904E-2"/>
                      <c:h val="6.4745552639253412E-2"/>
                    </c:manualLayout>
                  </c15:layout>
                </c:ext>
                <c:ext xmlns:c16="http://schemas.microsoft.com/office/drawing/2014/chart" uri="{C3380CC4-5D6E-409C-BE32-E72D297353CC}">
                  <c16:uniqueId val="{00000005-6276-4A0A-A43D-2B1DB78CFF66}"/>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'tablas '!$A$103:$A$105</c:f>
              <c:strCache>
                <c:ptCount val="3"/>
                <c:pt idx="0">
                  <c:v>E003 Investigación científica, desarrollo e innovación </c:v>
                </c:pt>
                <c:pt idx="1">
                  <c:v>M001 Actividades de apoyo administrativo </c:v>
                </c:pt>
                <c:pt idx="2">
                  <c:v>O001 Apoyo a la función pública y al mejoramiento de la gestión </c:v>
                </c:pt>
              </c:strCache>
              <c:extLst/>
            </c:strRef>
          </c:cat>
          <c:val>
            <c:numRef>
              <c:f>'tablas '!$E$103:$E$105</c:f>
              <c:numCache>
                <c:formatCode>0.0%</c:formatCode>
                <c:ptCount val="3"/>
                <c:pt idx="0">
                  <c:v>0.82994818904915968</c:v>
                </c:pt>
                <c:pt idx="1">
                  <c:v>0.16392206465422882</c:v>
                </c:pt>
                <c:pt idx="2">
                  <c:v>6.129746296611613E-3</c:v>
                </c:pt>
              </c:numCache>
              <c:extLst/>
            </c:numRef>
          </c:val>
          <c:extLst>
            <c:ext xmlns:c16="http://schemas.microsoft.com/office/drawing/2014/chart" uri="{C3380CC4-5D6E-409C-BE32-E72D297353CC}">
              <c16:uniqueId val="{00000006-6276-4A0A-A43D-2B1DB78CFF66}"/>
            </c:ext>
          </c:extLst>
        </c:ser>
        <c:dLbls>
          <c:showLegendKey val="0"/>
          <c:showVal val="1"/>
          <c:showCatName val="0"/>
          <c:showSerName val="0"/>
          <c:showPercent val="0"/>
          <c:showBubbleSize val="0"/>
          <c:showLeaderLines val="1"/>
        </c:dLbls>
        <c:firstSliceAng val="0"/>
        <c:holeSize val="75"/>
        <c:extLst>
          <c:ext xmlns:c15="http://schemas.microsoft.com/office/drawing/2012/chart" uri="{02D57815-91ED-43cb-92C2-25804820EDAC}">
            <c15:filteredPieSeries>
              <c15:ser>
                <c:idx val="0"/>
                <c:order val="0"/>
                <c:tx>
                  <c:strRef>
                    <c:extLst>
                      <c:ext uri="{02D57815-91ED-43cb-92C2-25804820EDAC}">
                        <c15:formulaRef>
                          <c15:sqref>'tablas '!$B$102</c15:sqref>
                        </c15:formulaRef>
                      </c:ext>
                    </c:extLst>
                    <c:strCache>
                      <c:ptCount val="1"/>
                      <c:pt idx="0">
                        <c:v>Autorizado 2021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8-6276-4A0A-A43D-2B1DB78CFF6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6276-4A0A-A43D-2B1DB78CFF6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6276-4A0A-A43D-2B1DB78CFF6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'tablas '!$A$103:$A$105</c15:sqref>
                        </c15:formulaRef>
                      </c:ext>
                    </c:extLst>
                    <c:strCache>
                      <c:ptCount val="3"/>
                      <c:pt idx="0">
                        <c:v>E003 Investigación científica, desarrollo e innovación </c:v>
                      </c:pt>
                      <c:pt idx="1">
                        <c:v>M001 Actividades de apoyo administrativo </c:v>
                      </c:pt>
                      <c:pt idx="2">
                        <c:v>O001 Apoyo a la función pública y al mejoramiento de la gestión </c:v>
                      </c:pt>
                    </c:strCache>
                  </c:strRef>
                </c:cat>
                <c:val>
                  <c:numRef>
                    <c:extLst>
                      <c:ext uri="{02D57815-91ED-43cb-92C2-25804820EDAC}">
                        <c15:formulaRef>
                          <c15:sqref>'tablas '!$B$103:$B$105</c15:sqref>
                        </c15:formulaRef>
                      </c:ext>
                    </c:extLst>
                    <c:numCache>
                      <c:formatCode>_(* #,##0.00_);_(* \(#,##0.00\);_(* "-"??_);_(@_)</c:formatCode>
                      <c:ptCount val="3"/>
                      <c:pt idx="0">
                        <c:v>340.08828499999998</c:v>
                      </c:pt>
                      <c:pt idx="1">
                        <c:v>65.655676999999997</c:v>
                      </c:pt>
                      <c:pt idx="2">
                        <c:v>2.3650419999999999</c:v>
                      </c:pt>
                    </c:numCache>
                  </c:numRef>
                </c:val>
                <c:extLst>
                  <c:ext xmlns:c16="http://schemas.microsoft.com/office/drawing/2014/chart" uri="{C3380CC4-5D6E-409C-BE32-E72D297353CC}">
                    <c16:uniqueId val="{0000000D-6276-4A0A-A43D-2B1DB78CFF66}"/>
                  </c:ext>
                </c:extLst>
              </c15:ser>
            </c15:filteredPieSeries>
            <c15:filteredPieSeries>
              <c15:ser>
                <c:idx val="1"/>
                <c:order val="1"/>
                <c:tx>
                  <c:strRef>
                    <c:extLst xmlns:c15="http://schemas.microsoft.com/office/drawing/2012/chart">
                      <c:ext xmlns:c15="http://schemas.microsoft.com/office/drawing/2012/chart" uri="{02D57815-91ED-43cb-92C2-25804820EDAC}">
                        <c15:formulaRef>
                          <c15:sqref>'tablas '!$C$102</c15:sqref>
                        </c15:formulaRef>
                      </c:ext>
                    </c:extLst>
                    <c:strCache>
                      <c:ptCount val="1"/>
                      <c:pt idx="0">
                        <c:v>% DEL TOTAL 2021</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0F-6276-4A0A-A43D-2B1DB78CFF66}"/>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1-6276-4A0A-A43D-2B1DB78CFF66}"/>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3-6276-4A0A-A43D-2B1DB78CFF6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'tablas '!$A$103:$A$105</c15:sqref>
                        </c15:formulaRef>
                      </c:ext>
                    </c:extLst>
                    <c:strCache>
                      <c:ptCount val="3"/>
                      <c:pt idx="0">
                        <c:v>E003 Investigación científica, desarrollo e innovación </c:v>
                      </c:pt>
                      <c:pt idx="1">
                        <c:v>M001 Actividades de apoyo administrativo </c:v>
                      </c:pt>
                      <c:pt idx="2">
                        <c:v>O001 Apoyo a la función pública y al mejoramiento de la gestión </c:v>
                      </c:pt>
                    </c:strCache>
                  </c:strRef>
                </c:cat>
                <c:val>
                  <c:numRef>
                    <c:extLst xmlns:c15="http://schemas.microsoft.com/office/drawing/2012/chart">
                      <c:ext xmlns:c15="http://schemas.microsoft.com/office/drawing/2012/chart" uri="{02D57815-91ED-43cb-92C2-25804820EDAC}">
                        <c15:formulaRef>
                          <c15:sqref>'tablas '!$C$103:$C$105</c15:sqref>
                        </c15:formulaRef>
                      </c:ext>
                    </c:extLst>
                    <c:numCache>
                      <c:formatCode>0.0%</c:formatCode>
                      <c:ptCount val="3"/>
                      <c:pt idx="0">
                        <c:v>0.8333270809188027</c:v>
                      </c:pt>
                      <c:pt idx="1">
                        <c:v>0.16087779577634606</c:v>
                      </c:pt>
                      <c:pt idx="2">
                        <c:v>5.7951233048511705E-3</c:v>
                      </c:pt>
                    </c:numCache>
                  </c:numRef>
                </c:val>
                <c:extLst xmlns:c15="http://schemas.microsoft.com/office/drawing/2012/chart">
                  <c:ext xmlns:c16="http://schemas.microsoft.com/office/drawing/2014/chart" uri="{C3380CC4-5D6E-409C-BE32-E72D297353CC}">
                    <c16:uniqueId val="{00000014-6276-4A0A-A43D-2B1DB78CFF66}"/>
                  </c:ext>
                </c:extLst>
              </c15:ser>
            </c15:filteredPieSeries>
            <c15:filteredPieSeries>
              <c15:ser>
                <c:idx val="2"/>
                <c:order val="2"/>
                <c:tx>
                  <c:strRef>
                    <c:extLst xmlns:c15="http://schemas.microsoft.com/office/drawing/2012/chart">
                      <c:ext xmlns:c15="http://schemas.microsoft.com/office/drawing/2012/chart" uri="{02D57815-91ED-43cb-92C2-25804820EDAC}">
                        <c15:formulaRef>
                          <c15:sqref>'tablas '!$D$102</c15:sqref>
                        </c15:formulaRef>
                      </c:ext>
                    </c:extLst>
                    <c:strCache>
                      <c:ptCount val="1"/>
                      <c:pt idx="0">
                        <c:v>APPEF 2022</c:v>
                      </c:pt>
                    </c:strCache>
                  </c:strRef>
                </c:tx>
                <c:dPt>
                  <c:idx val="0"/>
                  <c:bubble3D val="0"/>
                  <c:spPr>
                    <a:solidFill>
                      <a:schemeClr val="accent1"/>
                    </a:solidFill>
                    <a:ln w="19050">
                      <a:solidFill>
                        <a:schemeClr val="lt1"/>
                      </a:solidFill>
                    </a:ln>
                    <a:effectLst/>
                  </c:spPr>
                  <c:extLst xmlns:c15="http://schemas.microsoft.com/office/drawing/2012/chart">
                    <c:ext xmlns:c16="http://schemas.microsoft.com/office/drawing/2014/chart" uri="{C3380CC4-5D6E-409C-BE32-E72D297353CC}">
                      <c16:uniqueId val="{00000016-6276-4A0A-A43D-2B1DB78CFF66}"/>
                    </c:ext>
                  </c:extLst>
                </c:dPt>
                <c:dPt>
                  <c:idx val="1"/>
                  <c:bubble3D val="0"/>
                  <c:spPr>
                    <a:solidFill>
                      <a:schemeClr val="accent2"/>
                    </a:solidFill>
                    <a:ln w="19050">
                      <a:solidFill>
                        <a:schemeClr val="lt1"/>
                      </a:solidFill>
                    </a:ln>
                    <a:effectLst/>
                  </c:spPr>
                  <c:extLst xmlns:c15="http://schemas.microsoft.com/office/drawing/2012/chart">
                    <c:ext xmlns:c16="http://schemas.microsoft.com/office/drawing/2014/chart" uri="{C3380CC4-5D6E-409C-BE32-E72D297353CC}">
                      <c16:uniqueId val="{00000018-6276-4A0A-A43D-2B1DB78CFF66}"/>
                    </c:ext>
                  </c:extLst>
                </c:dPt>
                <c:dPt>
                  <c:idx val="2"/>
                  <c:bubble3D val="0"/>
                  <c:spPr>
                    <a:solidFill>
                      <a:schemeClr val="accent3"/>
                    </a:solidFill>
                    <a:ln w="19050">
                      <a:solidFill>
                        <a:schemeClr val="lt1"/>
                      </a:solidFill>
                    </a:ln>
                    <a:effectLst/>
                  </c:spPr>
                  <c:extLst xmlns:c15="http://schemas.microsoft.com/office/drawing/2012/chart">
                    <c:ext xmlns:c16="http://schemas.microsoft.com/office/drawing/2014/chart" uri="{C3380CC4-5D6E-409C-BE32-E72D297353CC}">
                      <c16:uniqueId val="{0000001A-6276-4A0A-A43D-2B1DB78CFF6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'tablas '!$A$103:$A$105</c15:sqref>
                        </c15:formulaRef>
                      </c:ext>
                    </c:extLst>
                    <c:strCache>
                      <c:ptCount val="3"/>
                      <c:pt idx="0">
                        <c:v>E003 Investigación científica, desarrollo e innovación </c:v>
                      </c:pt>
                      <c:pt idx="1">
                        <c:v>M001 Actividades de apoyo administrativo </c:v>
                      </c:pt>
                      <c:pt idx="2">
                        <c:v>O001 Apoyo a la función pública y al mejoramiento de la gestión </c:v>
                      </c:pt>
                    </c:strCache>
                  </c:strRef>
                </c:cat>
                <c:val>
                  <c:numRef>
                    <c:extLst xmlns:c15="http://schemas.microsoft.com/office/drawing/2012/chart">
                      <c:ext xmlns:c15="http://schemas.microsoft.com/office/drawing/2012/chart" uri="{02D57815-91ED-43cb-92C2-25804820EDAC}">
                        <c15:formulaRef>
                          <c15:sqref>'tablas '!$D$103:$D$105</c15:sqref>
                        </c15:formulaRef>
                      </c:ext>
                    </c:extLst>
                    <c:numCache>
                      <c:formatCode>General</c:formatCode>
                      <c:ptCount val="3"/>
                      <c:pt idx="0" formatCode="_(* #,##0.00_);_(* \(#,##0.00\);_(* &quot;-&quot;??_);_(@_)">
                        <c:v>341.2</c:v>
                      </c:pt>
                      <c:pt idx="1">
                        <c:v>67.39</c:v>
                      </c:pt>
                      <c:pt idx="2">
                        <c:v>2.52</c:v>
                      </c:pt>
                    </c:numCache>
                  </c:numRef>
                </c:val>
                <c:extLst xmlns:c15="http://schemas.microsoft.com/office/drawing/2012/chart">
                  <c:ext xmlns:c16="http://schemas.microsoft.com/office/drawing/2014/chart" uri="{C3380CC4-5D6E-409C-BE32-E72D297353CC}">
                    <c16:uniqueId val="{0000001B-6276-4A0A-A43D-2B1DB78CFF66}"/>
                  </c:ext>
                </c:extLst>
              </c15:ser>
            </c15:filteredPieSeries>
          </c:ext>
        </c:extLst>
      </c:doughnutChart>
      <c:spPr>
        <a:noFill/>
        <a:ln>
          <a:noFill/>
        </a:ln>
        <a:effectLst/>
      </c:spPr>
    </c:plotArea>
    <c:legend>
      <c:legendPos val="b"/>
      <c:layout>
        <c:manualLayout>
          <c:xMode val="edge"/>
          <c:yMode val="edge"/>
          <c:x val="0.7185574920745682"/>
          <c:y val="0.23065816332941524"/>
          <c:w val="0.27923920434405752"/>
          <c:h val="0.4465542864518899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r>
              <a:rPr lang="es-MX" sz="1400" b="1" dirty="0">
                <a:solidFill>
                  <a:srgbClr val="245C4F"/>
                </a:solidFill>
              </a:rPr>
              <a:t>DISTRIBUCIÓN DE</a:t>
            </a:r>
            <a:r>
              <a:rPr lang="es-MX" sz="1400" b="1" baseline="0" dirty="0">
                <a:solidFill>
                  <a:srgbClr val="245C4F"/>
                </a:solidFill>
              </a:rPr>
              <a:t> </a:t>
            </a:r>
            <a:r>
              <a:rPr lang="es-MX" sz="1400" b="1" dirty="0">
                <a:solidFill>
                  <a:srgbClr val="245C4F"/>
                </a:solidFill>
              </a:rPr>
              <a:t>GASTO</a:t>
            </a:r>
            <a:r>
              <a:rPr lang="es-MX" sz="1400" b="1" baseline="0" dirty="0">
                <a:solidFill>
                  <a:srgbClr val="245C4F"/>
                </a:solidFill>
              </a:rPr>
              <a:t> </a:t>
            </a:r>
            <a:r>
              <a:rPr lang="es-MX" sz="1400" b="1" dirty="0">
                <a:solidFill>
                  <a:srgbClr val="245C4F"/>
                </a:solidFill>
              </a:rPr>
              <a:t>2022</a:t>
            </a:r>
          </a:p>
        </c:rich>
      </c:tx>
      <c:layout>
        <c:manualLayout>
          <c:xMode val="edge"/>
          <c:yMode val="edge"/>
          <c:x val="0.12073961102911637"/>
          <c:y val="0"/>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0.10853407362903369"/>
          <c:y val="0.1282950480851629"/>
          <c:w val="0.5584766410070503"/>
          <c:h val="0.76736036811711494"/>
        </c:manualLayout>
      </c:layout>
      <c:doughnutChart>
        <c:varyColors val="1"/>
        <c:ser>
          <c:idx val="0"/>
          <c:order val="0"/>
          <c:spPr>
            <a:ln>
              <a:noFill/>
            </a:ln>
            <a:effectLst>
              <a:outerShdw blurRad="50800" dist="38100" dir="2700000" algn="tl" rotWithShape="0">
                <a:prstClr val="black">
                  <a:alpha val="40000"/>
                </a:prstClr>
              </a:outerShdw>
            </a:effectLst>
          </c:spPr>
          <c:dPt>
            <c:idx val="0"/>
            <c:bubble3D val="0"/>
            <c:spPr>
              <a:solidFill>
                <a:srgbClr val="245C4F"/>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DC76-47F2-B5AB-E1F499242107}"/>
              </c:ext>
            </c:extLst>
          </c:dPt>
          <c:dPt>
            <c:idx val="1"/>
            <c:bubble3D val="0"/>
            <c:spPr>
              <a:solidFill>
                <a:srgbClr val="BC945A"/>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DC76-47F2-B5AB-E1F499242107}"/>
              </c:ext>
            </c:extLst>
          </c:dPt>
          <c:dLbls>
            <c:dLbl>
              <c:idx val="0"/>
              <c:layout>
                <c:manualLayout>
                  <c:x val="4.9993642540731107E-3"/>
                  <c:y val="0"/>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C76-47F2-B5AB-E1F499242107}"/>
                </c:ext>
              </c:extLst>
            </c:dLbl>
            <c:dLbl>
              <c:idx val="1"/>
              <c:layout>
                <c:manualLayout>
                  <c:x val="9.9987285081464053E-3"/>
                  <c:y val="-9.8799200737804422E-3"/>
                </c:manualLayout>
              </c:layout>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DC76-47F2-B5AB-E1F499242107}"/>
                </c:ext>
              </c:extLst>
            </c:dLbl>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2000505000000020004" pitchFamily="2" charset="0"/>
                    <a:ea typeface="+mn-ea"/>
                    <a:cs typeface="+mn-cs"/>
                  </a:defRPr>
                </a:pPr>
                <a:endParaRPr lang="es-MX"/>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PPT!$I$2:$I$3</c:f>
              <c:strCache>
                <c:ptCount val="2"/>
                <c:pt idx="0">
                  <c:v>Nivel de ocupación</c:v>
                </c:pt>
                <c:pt idx="1">
                  <c:v>Partidas asociadas a prestaciones</c:v>
                </c:pt>
              </c:strCache>
            </c:strRef>
          </c:cat>
          <c:val>
            <c:numRef>
              <c:f>PPT!$J$2:$J$3</c:f>
              <c:numCache>
                <c:formatCode>0.0%</c:formatCode>
                <c:ptCount val="2"/>
                <c:pt idx="0">
                  <c:v>0.72082804078409846</c:v>
                </c:pt>
                <c:pt idx="1">
                  <c:v>0.27917195921590171</c:v>
                </c:pt>
              </c:numCache>
            </c:numRef>
          </c:val>
          <c:extLst>
            <c:ext xmlns:c16="http://schemas.microsoft.com/office/drawing/2014/chart" uri="{C3380CC4-5D6E-409C-BE32-E72D297353CC}">
              <c16:uniqueId val="{00000004-DC76-47F2-B5AB-E1F499242107}"/>
            </c:ext>
          </c:extLst>
        </c:ser>
        <c:dLbls>
          <c:showLegendKey val="0"/>
          <c:showVal val="0"/>
          <c:showCatName val="0"/>
          <c:showSerName val="0"/>
          <c:showPercent val="1"/>
          <c:showBubbleSize val="0"/>
          <c:showLeaderLines val="1"/>
        </c:dLbls>
        <c:firstSliceAng val="0"/>
        <c:holeSize val="75"/>
      </c:doughnutChart>
      <c:spPr>
        <a:noFill/>
        <a:ln>
          <a:noFill/>
        </a:ln>
        <a:effectLst/>
      </c:spPr>
    </c:plotArea>
    <c:legend>
      <c:legendPos val="b"/>
      <c:layout>
        <c:manualLayout>
          <c:xMode val="edge"/>
          <c:yMode val="edge"/>
          <c:x val="3.7140661712165741E-2"/>
          <c:y val="0.90670372988338488"/>
          <c:w val="0.78401455028307165"/>
          <c:h val="9.148637899742037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r>
              <a:rPr lang="es-MX" sz="1400" b="1" dirty="0">
                <a:solidFill>
                  <a:srgbClr val="245C4F"/>
                </a:solidFill>
              </a:rPr>
              <a:t>APPEF</a:t>
            </a:r>
            <a:r>
              <a:rPr lang="es-MX" sz="1400" b="1" baseline="0" dirty="0">
                <a:solidFill>
                  <a:srgbClr val="245C4F"/>
                </a:solidFill>
              </a:rPr>
              <a:t> 2022 POR PROGRAMA </a:t>
            </a:r>
            <a:endParaRPr lang="es-MX" sz="1400" b="1" dirty="0">
              <a:solidFill>
                <a:srgbClr val="245C4F"/>
              </a:solidFill>
            </a:endParaRPr>
          </a:p>
        </c:rich>
      </c:tx>
      <c:layout>
        <c:manualLayout>
          <c:xMode val="edge"/>
          <c:yMode val="edge"/>
          <c:x val="0.14515807617081333"/>
          <c:y val="0.11796246648793565"/>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rgbClr val="245C4F"/>
              </a:solidFill>
              <a:latin typeface="Montserrat" panose="02000505000000020004" pitchFamily="2" charset="0"/>
              <a:ea typeface="+mn-ea"/>
              <a:cs typeface="+mn-cs"/>
            </a:defRPr>
          </a:pPr>
          <a:endParaRPr lang="es-MX"/>
        </a:p>
      </c:txPr>
    </c:title>
    <c:autoTitleDeleted val="0"/>
    <c:plotArea>
      <c:layout>
        <c:manualLayout>
          <c:layoutTarget val="inner"/>
          <c:xMode val="edge"/>
          <c:yMode val="edge"/>
          <c:x val="0.19240575456947395"/>
          <c:y val="0.22395642903886345"/>
          <c:w val="0.45048014925702318"/>
          <c:h val="0.6496351494937127"/>
        </c:manualLayout>
      </c:layout>
      <c:doughnutChart>
        <c:varyColors val="1"/>
        <c:ser>
          <c:idx val="0"/>
          <c:order val="0"/>
          <c:spPr>
            <a:ln>
              <a:noFill/>
            </a:ln>
            <a:effectLst>
              <a:outerShdw blurRad="50800" dist="38100" dir="2700000" algn="tl" rotWithShape="0">
                <a:prstClr val="black">
                  <a:alpha val="40000"/>
                </a:prstClr>
              </a:outerShdw>
            </a:effectLst>
          </c:spPr>
          <c:dPt>
            <c:idx val="0"/>
            <c:bubble3D val="0"/>
            <c:spPr>
              <a:solidFill>
                <a:srgbClr val="245C4F"/>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AD43-4EFC-BB37-72E193379BBC}"/>
              </c:ext>
            </c:extLst>
          </c:dPt>
          <c:dPt>
            <c:idx val="1"/>
            <c:bubble3D val="0"/>
            <c:spPr>
              <a:solidFill>
                <a:srgbClr val="BC945A"/>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AD43-4EFC-BB37-72E193379BBC}"/>
              </c:ext>
            </c:extLst>
          </c:dPt>
          <c:dPt>
            <c:idx val="2"/>
            <c:bubble3D val="0"/>
            <c:spPr>
              <a:solidFill>
                <a:srgbClr val="A42145"/>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AD43-4EFC-BB37-72E193379BBC}"/>
              </c:ext>
            </c:extLst>
          </c:dPt>
          <c:dLbls>
            <c:dLbl>
              <c:idx val="0"/>
              <c:layout>
                <c:manualLayout>
                  <c:x val="1.4400281369553028E-2"/>
                  <c:y val="-9.433056792834002E-3"/>
                </c:manualLayout>
              </c:layout>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2000505000000020004" pitchFamily="2" charset="0"/>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43-4EFC-BB37-72E193379BBC}"/>
                </c:ext>
              </c:extLst>
            </c:dLbl>
            <c:dLbl>
              <c:idx val="1"/>
              <c:layout>
                <c:manualLayout>
                  <c:x val="8.2076529161350491E-3"/>
                  <c:y val="-1.41248161674160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D43-4EFC-BB37-72E193379BBC}"/>
                </c:ext>
              </c:extLst>
            </c:dLbl>
            <c:dLbl>
              <c:idx val="2"/>
              <c:layout>
                <c:manualLayout>
                  <c:x val="8.4278144420886381E-2"/>
                  <c:y val="-5.87205955823886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D43-4EFC-BB37-72E193379BBC}"/>
                </c:ext>
              </c:extLst>
            </c:dLbl>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Montserrat" panose="02000505000000020004" pitchFamily="2" charset="0"/>
                    <a:ea typeface="+mn-ea"/>
                    <a:cs typeface="+mn-cs"/>
                  </a:defRPr>
                </a:pPr>
                <a:endParaRPr lang="es-MX"/>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PPT!$A$33:$A$35</c:f>
              <c:strCache>
                <c:ptCount val="3"/>
                <c:pt idx="0">
                  <c:v>E003 Investigación científica, desarrollo e innovación</c:v>
                </c:pt>
                <c:pt idx="1">
                  <c:v>M001 Actividades de apoyo administrativo</c:v>
                </c:pt>
                <c:pt idx="2">
                  <c:v>O001 Apoyo a la función pública y al mejoramiento de la gestión</c:v>
                </c:pt>
              </c:strCache>
            </c:strRef>
          </c:cat>
          <c:val>
            <c:numRef>
              <c:f>PPT!$D$33:$D$35</c:f>
              <c:numCache>
                <c:formatCode>0%</c:formatCode>
                <c:ptCount val="3"/>
                <c:pt idx="0">
                  <c:v>0.75922683420880965</c:v>
                </c:pt>
                <c:pt idx="1">
                  <c:v>0.23212139938888318</c:v>
                </c:pt>
                <c:pt idx="2">
                  <c:v>8.651766402307139E-3</c:v>
                </c:pt>
              </c:numCache>
            </c:numRef>
          </c:val>
          <c:extLst>
            <c:ext xmlns:c16="http://schemas.microsoft.com/office/drawing/2014/chart" uri="{C3380CC4-5D6E-409C-BE32-E72D297353CC}">
              <c16:uniqueId val="{00000006-AD43-4EFC-BB37-72E193379BBC}"/>
            </c:ext>
          </c:extLst>
        </c:ser>
        <c:dLbls>
          <c:showLegendKey val="0"/>
          <c:showVal val="1"/>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
          <c:y val="0.88174903070092114"/>
          <c:w val="0.91191450761906301"/>
          <c:h val="0.1182509692990789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ontserrat" panose="02000505000000020004" pitchFamily="2" charset="0"/>
              <a:ea typeface="+mn-ea"/>
              <a:cs typeface="+mn-cs"/>
            </a:defRPr>
          </a:pPr>
          <a:endParaRPr lang="es-MX"/>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ontserrat" panose="02000505000000020004" pitchFamily="2" charset="0"/>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ata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rawing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4B0164-BF6B-4D71-9755-4CC32AF6EC9C}"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MX"/>
        </a:p>
      </dgm:t>
    </dgm:pt>
    <dgm:pt modelId="{814B8859-8B49-4CDA-9211-73898DC1DCB8}">
      <dgm:prSet phldrT="[Texto]" custT="1"/>
      <dgm:spPr>
        <a:noFill/>
        <a:ln>
          <a:noFill/>
        </a:ln>
      </dgm:spPr>
      <dgm:t>
        <a:bodyPr/>
        <a:lstStyle/>
        <a:p>
          <a:pPr>
            <a:buFont typeface="Arial" panose="020B0604020202020204" pitchFamily="34" charset="0"/>
            <a:buChar char="•"/>
          </a:pPr>
          <a:r>
            <a:rPr lang="es-MX" sz="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Criterios de elaboración del Proyecto de Presupuesto de Egresos de la SHCP y Ley Federal de Austeridad Republicana</a:t>
          </a:r>
          <a:endParaRPr lang="es-MX" sz="1200" dirty="0"/>
        </a:p>
      </dgm:t>
    </dgm:pt>
    <dgm:pt modelId="{9D390950-D4AE-4CEA-881B-B5371E9964A9}" type="parTrans" cxnId="{B615BB35-0113-48CD-96C8-CFC1B6EB2C34}">
      <dgm:prSet/>
      <dgm:spPr/>
      <dgm:t>
        <a:bodyPr/>
        <a:lstStyle/>
        <a:p>
          <a:endParaRPr lang="es-MX" sz="1200"/>
        </a:p>
      </dgm:t>
    </dgm:pt>
    <dgm:pt modelId="{8C343C72-00BA-4744-B4B7-217D864E96E6}" type="sibTrans" cxnId="{B615BB35-0113-48CD-96C8-CFC1B6EB2C34}">
      <dgm:prSet/>
      <dgm:spPr/>
      <dgm:t>
        <a:bodyPr/>
        <a:lstStyle/>
        <a:p>
          <a:endParaRPr lang="es-MX" sz="1200"/>
        </a:p>
      </dgm:t>
    </dgm:pt>
    <dgm:pt modelId="{E38632FC-EF6E-42E5-85C3-A0CBBCBC3441}">
      <dgm:prSet custT="1"/>
      <dgm:spPr>
        <a:noFill/>
        <a:ln>
          <a:noFill/>
        </a:ln>
      </dgm:spPr>
      <dgm:t>
        <a:bodyPr/>
        <a:lstStyle/>
        <a:p>
          <a:r>
            <a:rPr lang="es-MX" sz="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Identificación de necesidades y revisión de presupuesto autorizado y modificado 2021</a:t>
          </a:r>
        </a:p>
      </dgm:t>
    </dgm:pt>
    <dgm:pt modelId="{00768BFE-40E8-4953-BD7A-20F06779AC11}" type="parTrans" cxnId="{0F43FDDE-EA32-492E-9D24-1662F46DAA90}">
      <dgm:prSet/>
      <dgm:spPr/>
      <dgm:t>
        <a:bodyPr/>
        <a:lstStyle/>
        <a:p>
          <a:endParaRPr lang="es-MX" sz="1200"/>
        </a:p>
      </dgm:t>
    </dgm:pt>
    <dgm:pt modelId="{023EFC86-E419-46F5-B7A4-5CDF96192D24}" type="sibTrans" cxnId="{0F43FDDE-EA32-492E-9D24-1662F46DAA90}">
      <dgm:prSet/>
      <dgm:spPr/>
      <dgm:t>
        <a:bodyPr/>
        <a:lstStyle/>
        <a:p>
          <a:endParaRPr lang="es-MX" sz="1200"/>
        </a:p>
      </dgm:t>
    </dgm:pt>
    <dgm:pt modelId="{210DC647-0FDF-4C59-85EB-07DA33BF4CE6}">
      <dgm:prSet custT="1"/>
      <dgm:spPr>
        <a:noFill/>
        <a:ln>
          <a:noFill/>
        </a:ln>
      </dgm:spPr>
      <dgm:t>
        <a:bodyPr/>
        <a:lstStyle/>
        <a:p>
          <a:r>
            <a:rPr lang="es-MX" sz="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Condiciones de regreso a actividades presenciales en instalaciones</a:t>
          </a:r>
        </a:p>
      </dgm:t>
    </dgm:pt>
    <dgm:pt modelId="{DE7D4923-EAB9-4DBA-B1CF-C2055376C3B9}" type="parTrans" cxnId="{93F1D776-F80E-43A4-8471-F8EB8AA41802}">
      <dgm:prSet/>
      <dgm:spPr/>
      <dgm:t>
        <a:bodyPr/>
        <a:lstStyle/>
        <a:p>
          <a:endParaRPr lang="es-MX" sz="1200"/>
        </a:p>
      </dgm:t>
    </dgm:pt>
    <dgm:pt modelId="{7949AF1E-1DFC-4987-AAB0-6A3C79C37D5E}" type="sibTrans" cxnId="{93F1D776-F80E-43A4-8471-F8EB8AA41802}">
      <dgm:prSet/>
      <dgm:spPr/>
      <dgm:t>
        <a:bodyPr/>
        <a:lstStyle/>
        <a:p>
          <a:endParaRPr lang="es-MX" sz="1200"/>
        </a:p>
      </dgm:t>
    </dgm:pt>
    <dgm:pt modelId="{14A47073-A4D5-466E-83AB-1FA0AC2E9ABF}">
      <dgm:prSet custT="1"/>
      <dgm:spPr>
        <a:noFill/>
        <a:ln>
          <a:noFill/>
        </a:ln>
      </dgm:spPr>
      <dgm:t>
        <a:bodyPr/>
        <a:lstStyle/>
        <a:p>
          <a:r>
            <a:rPr lang="es-MX" sz="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Complementariedad de uso de recursos transferidos del Fideicomiso de Ciencia y Tecnología</a:t>
          </a:r>
        </a:p>
      </dgm:t>
    </dgm:pt>
    <dgm:pt modelId="{80D992BB-54BF-4A3C-A48A-469BE3E80259}" type="parTrans" cxnId="{4240F7FD-E2B7-4B34-B023-0C0EEFDC1402}">
      <dgm:prSet/>
      <dgm:spPr/>
      <dgm:t>
        <a:bodyPr/>
        <a:lstStyle/>
        <a:p>
          <a:endParaRPr lang="es-MX" sz="1200"/>
        </a:p>
      </dgm:t>
    </dgm:pt>
    <dgm:pt modelId="{DFF7DA26-BA35-4A0F-BC9E-E9816F3F3C56}" type="sibTrans" cxnId="{4240F7FD-E2B7-4B34-B023-0C0EEFDC1402}">
      <dgm:prSet/>
      <dgm:spPr/>
      <dgm:t>
        <a:bodyPr/>
        <a:lstStyle/>
        <a:p>
          <a:endParaRPr lang="es-MX" sz="1200"/>
        </a:p>
      </dgm:t>
    </dgm:pt>
    <dgm:pt modelId="{ABEAC51B-51B1-4614-9699-E2DE3D824589}" type="pres">
      <dgm:prSet presAssocID="{C34B0164-BF6B-4D71-9755-4CC32AF6EC9C}" presName="Name0" presStyleCnt="0">
        <dgm:presLayoutVars>
          <dgm:dir/>
          <dgm:resizeHandles val="exact"/>
        </dgm:presLayoutVars>
      </dgm:prSet>
      <dgm:spPr/>
    </dgm:pt>
    <dgm:pt modelId="{00DC1EDD-C995-45AB-98BC-74A6ABBABB92}" type="pres">
      <dgm:prSet presAssocID="{814B8859-8B49-4CDA-9211-73898DC1DCB8}" presName="composite" presStyleCnt="0"/>
      <dgm:spPr/>
    </dgm:pt>
    <dgm:pt modelId="{FE7DE193-8967-4D2F-95B1-5D839F522915}" type="pres">
      <dgm:prSet presAssocID="{814B8859-8B49-4CDA-9211-73898DC1DCB8}" presName="rect1" presStyleLbl="trAlignAcc1" presStyleIdx="0" presStyleCnt="4" custScaleX="132324">
        <dgm:presLayoutVars>
          <dgm:bulletEnabled val="1"/>
        </dgm:presLayoutVars>
      </dgm:prSet>
      <dgm:spPr/>
    </dgm:pt>
    <dgm:pt modelId="{6E7790EC-5BB6-4FD7-AB47-BE1C94D4A0F7}" type="pres">
      <dgm:prSet presAssocID="{814B8859-8B49-4CDA-9211-73898DC1DCB8}" presName="rect2" presStyleLbl="fgImgPlace1" presStyleIdx="0" presStyleCnt="4" custLinFactNeighborX="-8190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a:noFill/>
        </a:ln>
      </dgm:spPr>
      <dgm:extLst>
        <a:ext uri="{E40237B7-FDA0-4F09-8148-C483321AD2D9}">
          <dgm14:cNvPr xmlns:dgm14="http://schemas.microsoft.com/office/drawing/2010/diagram" id="0" name="" descr="Libro cerrado con relleno sólido"/>
        </a:ext>
      </dgm:extLst>
    </dgm:pt>
    <dgm:pt modelId="{A5558ED9-5ED2-4192-8A77-15198B72EB6F}" type="pres">
      <dgm:prSet presAssocID="{8C343C72-00BA-4744-B4B7-217D864E96E6}" presName="sibTrans" presStyleCnt="0"/>
      <dgm:spPr/>
    </dgm:pt>
    <dgm:pt modelId="{41411697-4E1B-4770-853C-AC8ADC165818}" type="pres">
      <dgm:prSet presAssocID="{E38632FC-EF6E-42E5-85C3-A0CBBCBC3441}" presName="composite" presStyleCnt="0"/>
      <dgm:spPr/>
    </dgm:pt>
    <dgm:pt modelId="{2CEFE866-8DAC-49CA-90EB-A305877E3143}" type="pres">
      <dgm:prSet presAssocID="{E38632FC-EF6E-42E5-85C3-A0CBBCBC3441}" presName="rect1" presStyleLbl="trAlignAcc1" presStyleIdx="1" presStyleCnt="4" custScaleX="132324">
        <dgm:presLayoutVars>
          <dgm:bulletEnabled val="1"/>
        </dgm:presLayoutVars>
      </dgm:prSet>
      <dgm:spPr/>
    </dgm:pt>
    <dgm:pt modelId="{53570BF1-B318-4F00-BABA-3FD46941CD81}" type="pres">
      <dgm:prSet presAssocID="{E38632FC-EF6E-42E5-85C3-A0CBBCBC3441}" presName="rect2" presStyleLbl="fgImgPlace1" presStyleIdx="1" presStyleCnt="4" custLinFactNeighborX="-8190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a:noFill/>
        </a:ln>
      </dgm:spPr>
      <dgm:extLst>
        <a:ext uri="{E40237B7-FDA0-4F09-8148-C483321AD2D9}">
          <dgm14:cNvPr xmlns:dgm14="http://schemas.microsoft.com/office/drawing/2010/diagram" id="0" name="" descr="Portapapeles con relleno sólido"/>
        </a:ext>
      </dgm:extLst>
    </dgm:pt>
    <dgm:pt modelId="{ED5E0693-2440-4DA0-9112-928116D446CD}" type="pres">
      <dgm:prSet presAssocID="{023EFC86-E419-46F5-B7A4-5CDF96192D24}" presName="sibTrans" presStyleCnt="0"/>
      <dgm:spPr/>
    </dgm:pt>
    <dgm:pt modelId="{7E896664-B9D4-4069-B6C3-9284ABC6AD7A}" type="pres">
      <dgm:prSet presAssocID="{210DC647-0FDF-4C59-85EB-07DA33BF4CE6}" presName="composite" presStyleCnt="0"/>
      <dgm:spPr/>
    </dgm:pt>
    <dgm:pt modelId="{96C077BD-30C8-46C9-B6A4-4604A47ECA97}" type="pres">
      <dgm:prSet presAssocID="{210DC647-0FDF-4C59-85EB-07DA33BF4CE6}" presName="rect1" presStyleLbl="trAlignAcc1" presStyleIdx="2" presStyleCnt="4" custScaleX="132324">
        <dgm:presLayoutVars>
          <dgm:bulletEnabled val="1"/>
        </dgm:presLayoutVars>
      </dgm:prSet>
      <dgm:spPr/>
    </dgm:pt>
    <dgm:pt modelId="{BA0FAEED-6F89-4CE6-990D-F179D4A0B362}" type="pres">
      <dgm:prSet presAssocID="{210DC647-0FDF-4C59-85EB-07DA33BF4CE6}" presName="rect2" presStyleLbl="fgImgPlace1" presStyleIdx="2" presStyleCnt="4" custLinFactNeighborX="-8190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a:noFill/>
        </a:ln>
      </dgm:spPr>
      <dgm:extLst>
        <a:ext uri="{E40237B7-FDA0-4F09-8148-C483321AD2D9}">
          <dgm14:cNvPr xmlns:dgm14="http://schemas.microsoft.com/office/drawing/2010/diagram" id="0" name="" descr="Mascarilla N95 con relleno sólido"/>
        </a:ext>
      </dgm:extLst>
    </dgm:pt>
    <dgm:pt modelId="{5B125F4C-14DA-4F5E-9AF9-1E756C1B5F15}" type="pres">
      <dgm:prSet presAssocID="{7949AF1E-1DFC-4987-AAB0-6A3C79C37D5E}" presName="sibTrans" presStyleCnt="0"/>
      <dgm:spPr/>
    </dgm:pt>
    <dgm:pt modelId="{173E3A00-6096-457F-B764-393F2CC05479}" type="pres">
      <dgm:prSet presAssocID="{14A47073-A4D5-466E-83AB-1FA0AC2E9ABF}" presName="composite" presStyleCnt="0"/>
      <dgm:spPr/>
    </dgm:pt>
    <dgm:pt modelId="{2A944597-5ADC-4586-8B9E-23D6825A78B9}" type="pres">
      <dgm:prSet presAssocID="{14A47073-A4D5-466E-83AB-1FA0AC2E9ABF}" presName="rect1" presStyleLbl="trAlignAcc1" presStyleIdx="3" presStyleCnt="4" custScaleX="132324">
        <dgm:presLayoutVars>
          <dgm:bulletEnabled val="1"/>
        </dgm:presLayoutVars>
      </dgm:prSet>
      <dgm:spPr/>
    </dgm:pt>
    <dgm:pt modelId="{9C300CF1-7CBF-4132-889D-6BB426F5E956}" type="pres">
      <dgm:prSet presAssocID="{14A47073-A4D5-466E-83AB-1FA0AC2E9ABF}" presName="rect2" presStyleLbl="fgImgPlace1" presStyleIdx="3" presStyleCnt="4" custLinFactNeighborX="-8190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a:noFill/>
        </a:ln>
      </dgm:spPr>
      <dgm:extLst>
        <a:ext uri="{E40237B7-FDA0-4F09-8148-C483321AD2D9}">
          <dgm14:cNvPr xmlns:dgm14="http://schemas.microsoft.com/office/drawing/2010/diagram" id="0" name="" descr="Yin y yang con relleno sólido"/>
        </a:ext>
      </dgm:extLst>
    </dgm:pt>
  </dgm:ptLst>
  <dgm:cxnLst>
    <dgm:cxn modelId="{816FDF0E-5DDE-4B6B-B263-56BFA3A342CF}" type="presOf" srcId="{E38632FC-EF6E-42E5-85C3-A0CBBCBC3441}" destId="{2CEFE866-8DAC-49CA-90EB-A305877E3143}" srcOrd="0" destOrd="0" presId="urn:microsoft.com/office/officeart/2008/layout/PictureStrips"/>
    <dgm:cxn modelId="{B615BB35-0113-48CD-96C8-CFC1B6EB2C34}" srcId="{C34B0164-BF6B-4D71-9755-4CC32AF6EC9C}" destId="{814B8859-8B49-4CDA-9211-73898DC1DCB8}" srcOrd="0" destOrd="0" parTransId="{9D390950-D4AE-4CEA-881B-B5371E9964A9}" sibTransId="{8C343C72-00BA-4744-B4B7-217D864E96E6}"/>
    <dgm:cxn modelId="{9282483D-D04E-4CCB-B1AF-3FB36A8EE5BD}" type="presOf" srcId="{14A47073-A4D5-466E-83AB-1FA0AC2E9ABF}" destId="{2A944597-5ADC-4586-8B9E-23D6825A78B9}" srcOrd="0" destOrd="0" presId="urn:microsoft.com/office/officeart/2008/layout/PictureStrips"/>
    <dgm:cxn modelId="{A8AEAC6C-E4C0-4925-9C9C-583D3E642D16}" type="presOf" srcId="{C34B0164-BF6B-4D71-9755-4CC32AF6EC9C}" destId="{ABEAC51B-51B1-4614-9699-E2DE3D824589}" srcOrd="0" destOrd="0" presId="urn:microsoft.com/office/officeart/2008/layout/PictureStrips"/>
    <dgm:cxn modelId="{93F1D776-F80E-43A4-8471-F8EB8AA41802}" srcId="{C34B0164-BF6B-4D71-9755-4CC32AF6EC9C}" destId="{210DC647-0FDF-4C59-85EB-07DA33BF4CE6}" srcOrd="2" destOrd="0" parTransId="{DE7D4923-EAB9-4DBA-B1CF-C2055376C3B9}" sibTransId="{7949AF1E-1DFC-4987-AAB0-6A3C79C37D5E}"/>
    <dgm:cxn modelId="{F303D6A1-26FC-4919-86B4-8340F8FBF6EE}" type="presOf" srcId="{814B8859-8B49-4CDA-9211-73898DC1DCB8}" destId="{FE7DE193-8967-4D2F-95B1-5D839F522915}" srcOrd="0" destOrd="0" presId="urn:microsoft.com/office/officeart/2008/layout/PictureStrips"/>
    <dgm:cxn modelId="{741E0DCF-546B-4D74-A72D-92E2BE4E2130}" type="presOf" srcId="{210DC647-0FDF-4C59-85EB-07DA33BF4CE6}" destId="{96C077BD-30C8-46C9-B6A4-4604A47ECA97}" srcOrd="0" destOrd="0" presId="urn:microsoft.com/office/officeart/2008/layout/PictureStrips"/>
    <dgm:cxn modelId="{0F43FDDE-EA32-492E-9D24-1662F46DAA90}" srcId="{C34B0164-BF6B-4D71-9755-4CC32AF6EC9C}" destId="{E38632FC-EF6E-42E5-85C3-A0CBBCBC3441}" srcOrd="1" destOrd="0" parTransId="{00768BFE-40E8-4953-BD7A-20F06779AC11}" sibTransId="{023EFC86-E419-46F5-B7A4-5CDF96192D24}"/>
    <dgm:cxn modelId="{4240F7FD-E2B7-4B34-B023-0C0EEFDC1402}" srcId="{C34B0164-BF6B-4D71-9755-4CC32AF6EC9C}" destId="{14A47073-A4D5-466E-83AB-1FA0AC2E9ABF}" srcOrd="3" destOrd="0" parTransId="{80D992BB-54BF-4A3C-A48A-469BE3E80259}" sibTransId="{DFF7DA26-BA35-4A0F-BC9E-E9816F3F3C56}"/>
    <dgm:cxn modelId="{02FB2491-62D8-4D00-A190-FEE4E7BBB460}" type="presParOf" srcId="{ABEAC51B-51B1-4614-9699-E2DE3D824589}" destId="{00DC1EDD-C995-45AB-98BC-74A6ABBABB92}" srcOrd="0" destOrd="0" presId="urn:microsoft.com/office/officeart/2008/layout/PictureStrips"/>
    <dgm:cxn modelId="{9E4E0A9A-343F-49CC-9306-1BE1DF6E9FC1}" type="presParOf" srcId="{00DC1EDD-C995-45AB-98BC-74A6ABBABB92}" destId="{FE7DE193-8967-4D2F-95B1-5D839F522915}" srcOrd="0" destOrd="0" presId="urn:microsoft.com/office/officeart/2008/layout/PictureStrips"/>
    <dgm:cxn modelId="{A37080C7-C547-4133-8205-2D246846FBC7}" type="presParOf" srcId="{00DC1EDD-C995-45AB-98BC-74A6ABBABB92}" destId="{6E7790EC-5BB6-4FD7-AB47-BE1C94D4A0F7}" srcOrd="1" destOrd="0" presId="urn:microsoft.com/office/officeart/2008/layout/PictureStrips"/>
    <dgm:cxn modelId="{470BFFA9-5B09-4653-B7AE-164BF60B0B4B}" type="presParOf" srcId="{ABEAC51B-51B1-4614-9699-E2DE3D824589}" destId="{A5558ED9-5ED2-4192-8A77-15198B72EB6F}" srcOrd="1" destOrd="0" presId="urn:microsoft.com/office/officeart/2008/layout/PictureStrips"/>
    <dgm:cxn modelId="{FDAC9D5A-96E2-40E4-A6EA-607025C318EF}" type="presParOf" srcId="{ABEAC51B-51B1-4614-9699-E2DE3D824589}" destId="{41411697-4E1B-4770-853C-AC8ADC165818}" srcOrd="2" destOrd="0" presId="urn:microsoft.com/office/officeart/2008/layout/PictureStrips"/>
    <dgm:cxn modelId="{34491425-A5D5-4590-B01C-D509D6D3F038}" type="presParOf" srcId="{41411697-4E1B-4770-853C-AC8ADC165818}" destId="{2CEFE866-8DAC-49CA-90EB-A305877E3143}" srcOrd="0" destOrd="0" presId="urn:microsoft.com/office/officeart/2008/layout/PictureStrips"/>
    <dgm:cxn modelId="{DBEE30A2-2455-41CD-B445-27CBDCBDE0BD}" type="presParOf" srcId="{41411697-4E1B-4770-853C-AC8ADC165818}" destId="{53570BF1-B318-4F00-BABA-3FD46941CD81}" srcOrd="1" destOrd="0" presId="urn:microsoft.com/office/officeart/2008/layout/PictureStrips"/>
    <dgm:cxn modelId="{11294C6E-292F-4B21-A329-E3ECEF7346CF}" type="presParOf" srcId="{ABEAC51B-51B1-4614-9699-E2DE3D824589}" destId="{ED5E0693-2440-4DA0-9112-928116D446CD}" srcOrd="3" destOrd="0" presId="urn:microsoft.com/office/officeart/2008/layout/PictureStrips"/>
    <dgm:cxn modelId="{04C718AB-FFA3-4ABB-9070-403EC0077730}" type="presParOf" srcId="{ABEAC51B-51B1-4614-9699-E2DE3D824589}" destId="{7E896664-B9D4-4069-B6C3-9284ABC6AD7A}" srcOrd="4" destOrd="0" presId="urn:microsoft.com/office/officeart/2008/layout/PictureStrips"/>
    <dgm:cxn modelId="{F4B6DA1E-3FC9-44EB-985F-C46223934B10}" type="presParOf" srcId="{7E896664-B9D4-4069-B6C3-9284ABC6AD7A}" destId="{96C077BD-30C8-46C9-B6A4-4604A47ECA97}" srcOrd="0" destOrd="0" presId="urn:microsoft.com/office/officeart/2008/layout/PictureStrips"/>
    <dgm:cxn modelId="{FF1390C8-C055-4C3D-AE60-75592DBDD3F9}" type="presParOf" srcId="{7E896664-B9D4-4069-B6C3-9284ABC6AD7A}" destId="{BA0FAEED-6F89-4CE6-990D-F179D4A0B362}" srcOrd="1" destOrd="0" presId="urn:microsoft.com/office/officeart/2008/layout/PictureStrips"/>
    <dgm:cxn modelId="{865EE9E2-1356-45B4-8790-D95C6987AFFB}" type="presParOf" srcId="{ABEAC51B-51B1-4614-9699-E2DE3D824589}" destId="{5B125F4C-14DA-4F5E-9AF9-1E756C1B5F15}" srcOrd="5" destOrd="0" presId="urn:microsoft.com/office/officeart/2008/layout/PictureStrips"/>
    <dgm:cxn modelId="{807F37A8-5B9D-4261-B850-217499F585D6}" type="presParOf" srcId="{ABEAC51B-51B1-4614-9699-E2DE3D824589}" destId="{173E3A00-6096-457F-B764-393F2CC05479}" srcOrd="6" destOrd="0" presId="urn:microsoft.com/office/officeart/2008/layout/PictureStrips"/>
    <dgm:cxn modelId="{2E135661-8F8F-48E2-8C09-34470A58F521}" type="presParOf" srcId="{173E3A00-6096-457F-B764-393F2CC05479}" destId="{2A944597-5ADC-4586-8B9E-23D6825A78B9}" srcOrd="0" destOrd="0" presId="urn:microsoft.com/office/officeart/2008/layout/PictureStrips"/>
    <dgm:cxn modelId="{D62BB50F-994B-48B5-A7AC-57665530D5D1}" type="presParOf" srcId="{173E3A00-6096-457F-B764-393F2CC05479}" destId="{9C300CF1-7CBF-4132-889D-6BB426F5E956}"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BA08BF-345C-4518-BEE7-E1C4DF05BAA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MX"/>
        </a:p>
      </dgm:t>
    </dgm:pt>
    <dgm:pt modelId="{C3A2E97C-F057-4D6F-A560-4CCE66513997}">
      <dgm:prSet phldrT="[Texto]" custT="1"/>
      <dgm:spPr>
        <a:noFill/>
        <a:ln>
          <a:noFill/>
        </a:ln>
      </dgm:spPr>
      <dgm:t>
        <a:bodyPr/>
        <a:lstStyle/>
        <a:p>
          <a:r>
            <a:rPr lang="es-ES_tradnl" sz="115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En junio y julio se realizó un</a:t>
          </a:r>
          <a:r>
            <a:rPr lang="es-MX" sz="115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 ejercicio de planeación e integración de necesidades vinculada a los proyectos o acciones específicas de todas las áreas del CIDE.</a:t>
          </a:r>
          <a:endParaRPr lang="es-MX" sz="1150" dirty="0"/>
        </a:p>
      </dgm:t>
    </dgm:pt>
    <dgm:pt modelId="{35B29193-41E3-4915-86B3-D5C90BAC5FB6}" type="parTrans" cxnId="{1D9E7F6D-5127-4035-99F6-05BE2B8C0693}">
      <dgm:prSet/>
      <dgm:spPr/>
      <dgm:t>
        <a:bodyPr/>
        <a:lstStyle/>
        <a:p>
          <a:endParaRPr lang="es-MX"/>
        </a:p>
      </dgm:t>
    </dgm:pt>
    <dgm:pt modelId="{4D22CFF0-F2CA-4B68-BFA3-5186EF55FF4B}" type="sibTrans" cxnId="{1D9E7F6D-5127-4035-99F6-05BE2B8C0693}">
      <dgm:prSet/>
      <dgm:spPr/>
      <dgm:t>
        <a:bodyPr/>
        <a:lstStyle/>
        <a:p>
          <a:endParaRPr lang="es-MX"/>
        </a:p>
      </dgm:t>
    </dgm:pt>
    <dgm:pt modelId="{89636E52-05E4-49ED-9B02-C8CC0541F0A6}">
      <dgm:prSet custT="1"/>
      <dgm:spPr>
        <a:noFill/>
        <a:ln>
          <a:noFill/>
        </a:ln>
      </dgm:spPr>
      <dgm:t>
        <a:bodyPr/>
        <a:lstStyle/>
        <a:p>
          <a:r>
            <a:rPr lang="es-MX" sz="115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privilegió la estimación de los recursos necesarios para la operación sustantiva enfocada a docencia e investigación y el cumplimiento de obligaciones establecidas en los Contratos Colectivos de Trabajo ambos sindicatos del CIDE.</a:t>
          </a:r>
        </a:p>
      </dgm:t>
    </dgm:pt>
    <dgm:pt modelId="{0C634444-BC1C-4567-B88C-00CA6C91EB48}" type="parTrans" cxnId="{51E74A34-1429-4670-904D-573290D5E4BE}">
      <dgm:prSet/>
      <dgm:spPr/>
      <dgm:t>
        <a:bodyPr/>
        <a:lstStyle/>
        <a:p>
          <a:endParaRPr lang="es-MX"/>
        </a:p>
      </dgm:t>
    </dgm:pt>
    <dgm:pt modelId="{6F503FCA-816F-4385-92B2-CACFDE0AAA9D}" type="sibTrans" cxnId="{51E74A34-1429-4670-904D-573290D5E4BE}">
      <dgm:prSet/>
      <dgm:spPr/>
      <dgm:t>
        <a:bodyPr/>
        <a:lstStyle/>
        <a:p>
          <a:endParaRPr lang="es-MX"/>
        </a:p>
      </dgm:t>
    </dgm:pt>
    <dgm:pt modelId="{3B92BDDF-A5B6-41F9-A4CA-412A8CDBF5E2}">
      <dgm:prSet custT="1"/>
      <dgm:spPr>
        <a:noFill/>
        <a:ln>
          <a:noFill/>
        </a:ln>
      </dgm:spPr>
      <dgm:t>
        <a:bodyPr/>
        <a:lstStyle/>
        <a:p>
          <a:r>
            <a:rPr lang="es-MX" sz="115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Montos de contratos Plurianuales.</a:t>
          </a:r>
          <a:endParaRPr lang="es-MX" sz="115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endParaRPr>
        </a:p>
      </dgm:t>
    </dgm:pt>
    <dgm:pt modelId="{A4265749-22C5-4DDC-9162-7BA4C8AD21BB}" type="parTrans" cxnId="{D8609F61-DDBC-4B9E-A1A9-B68C7C2C2638}">
      <dgm:prSet/>
      <dgm:spPr/>
      <dgm:t>
        <a:bodyPr/>
        <a:lstStyle/>
        <a:p>
          <a:endParaRPr lang="es-MX"/>
        </a:p>
      </dgm:t>
    </dgm:pt>
    <dgm:pt modelId="{2FEE3866-09D1-4375-9F26-2E5FD941CA14}" type="sibTrans" cxnId="{D8609F61-DDBC-4B9E-A1A9-B68C7C2C2638}">
      <dgm:prSet/>
      <dgm:spPr/>
      <dgm:t>
        <a:bodyPr/>
        <a:lstStyle/>
        <a:p>
          <a:endParaRPr lang="es-MX"/>
        </a:p>
      </dgm:t>
    </dgm:pt>
    <dgm:pt modelId="{F78A055F-79CF-4B87-80F9-64E88F93C6EB}">
      <dgm:prSet custT="1"/>
      <dgm:spPr>
        <a:noFill/>
        <a:ln>
          <a:noFill/>
        </a:ln>
      </dgm:spPr>
      <dgm:t>
        <a:bodyPr/>
        <a:lstStyle/>
        <a:p>
          <a:r>
            <a:rPr lang="es-MX" sz="115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propone un esfuerzo adicional para la obtención de ingresos propios respecto a la meta establecida en 2021, principalmente en el destino de gasto de becas del capítulo 4000.</a:t>
          </a:r>
        </a:p>
      </dgm:t>
    </dgm:pt>
    <dgm:pt modelId="{6152691C-BDE6-432D-B2B0-F5C4C6388141}" type="parTrans" cxnId="{55CEE72B-01FE-4368-BB64-127FB08626F0}">
      <dgm:prSet/>
      <dgm:spPr/>
      <dgm:t>
        <a:bodyPr/>
        <a:lstStyle/>
        <a:p>
          <a:endParaRPr lang="es-MX"/>
        </a:p>
      </dgm:t>
    </dgm:pt>
    <dgm:pt modelId="{30F19B77-D84C-4109-AA0B-77C847E24B6B}" type="sibTrans" cxnId="{55CEE72B-01FE-4368-BB64-127FB08626F0}">
      <dgm:prSet/>
      <dgm:spPr/>
      <dgm:t>
        <a:bodyPr/>
        <a:lstStyle/>
        <a:p>
          <a:endParaRPr lang="es-MX"/>
        </a:p>
      </dgm:t>
    </dgm:pt>
    <dgm:pt modelId="{14C95C93-B1B9-4962-8C7E-1F9BAEA7F348}" type="pres">
      <dgm:prSet presAssocID="{E2BA08BF-345C-4518-BEE7-E1C4DF05BAA6}" presName="Name0" presStyleCnt="0">
        <dgm:presLayoutVars>
          <dgm:dir/>
          <dgm:resizeHandles val="exact"/>
        </dgm:presLayoutVars>
      </dgm:prSet>
      <dgm:spPr/>
    </dgm:pt>
    <dgm:pt modelId="{322EAB99-7399-4DB2-A9F1-82D758967A7F}" type="pres">
      <dgm:prSet presAssocID="{C3A2E97C-F057-4D6F-A560-4CCE66513997}" presName="composite" presStyleCnt="0"/>
      <dgm:spPr/>
    </dgm:pt>
    <dgm:pt modelId="{2A57C525-A5D0-49A1-9AF6-F2F7271874FC}" type="pres">
      <dgm:prSet presAssocID="{C3A2E97C-F057-4D6F-A560-4CCE66513997}" presName="rect1" presStyleLbl="trAlignAcc1" presStyleIdx="0" presStyleCnt="4" custScaleX="134138" custLinFactNeighborX="5902" custLinFactNeighborY="-15998">
        <dgm:presLayoutVars>
          <dgm:bulletEnabled val="1"/>
        </dgm:presLayoutVars>
      </dgm:prSet>
      <dgm:spPr/>
    </dgm:pt>
    <dgm:pt modelId="{FE76AA98-17B0-4C3F-A720-0B1A3FEE0656}" type="pres">
      <dgm:prSet presAssocID="{C3A2E97C-F057-4D6F-A560-4CCE66513997}" presName="rect2" presStyleLbl="fgImgPlace1" presStyleIdx="0" presStyleCnt="4" custLinFactNeighborX="-83076" custLinFactNeighborY="-456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a:noFill/>
        </a:ln>
      </dgm:spPr>
      <dgm:extLst>
        <a:ext uri="{E40237B7-FDA0-4F09-8148-C483321AD2D9}">
          <dgm14:cNvPr xmlns:dgm14="http://schemas.microsoft.com/office/drawing/2010/diagram" id="0" name="" descr="Diagrama de Gantt con relleno sólido"/>
        </a:ext>
      </dgm:extLst>
    </dgm:pt>
    <dgm:pt modelId="{13D93971-B4DA-41C9-81FC-E33CF8BD232C}" type="pres">
      <dgm:prSet presAssocID="{4D22CFF0-F2CA-4B68-BFA3-5186EF55FF4B}" presName="sibTrans" presStyleCnt="0"/>
      <dgm:spPr/>
    </dgm:pt>
    <dgm:pt modelId="{AEE4516B-281A-4CAD-95DF-635EB471D392}" type="pres">
      <dgm:prSet presAssocID="{89636E52-05E4-49ED-9B02-C8CC0541F0A6}" presName="composite" presStyleCnt="0"/>
      <dgm:spPr/>
    </dgm:pt>
    <dgm:pt modelId="{7135B1D3-D239-4ED8-9B0E-5257504DB6FA}" type="pres">
      <dgm:prSet presAssocID="{89636E52-05E4-49ED-9B02-C8CC0541F0A6}" presName="rect1" presStyleLbl="trAlignAcc1" presStyleIdx="1" presStyleCnt="4" custScaleX="134138" custLinFactNeighborX="5902" custLinFactNeighborY="-2357">
        <dgm:presLayoutVars>
          <dgm:bulletEnabled val="1"/>
        </dgm:presLayoutVars>
      </dgm:prSet>
      <dgm:spPr/>
    </dgm:pt>
    <dgm:pt modelId="{E2C67F10-3F37-4A68-95F9-345A32BE4E77}" type="pres">
      <dgm:prSet presAssocID="{89636E52-05E4-49ED-9B02-C8CC0541F0A6}" presName="rect2" presStyleLbl="fgImgPlace1" presStyleIdx="1" presStyleCnt="4" custLinFactNeighborX="-83076" custLinFactNeighborY="-456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a:noFill/>
        </a:ln>
      </dgm:spPr>
      <dgm:extLst>
        <a:ext uri="{E40237B7-FDA0-4F09-8148-C483321AD2D9}">
          <dgm14:cNvPr xmlns:dgm14="http://schemas.microsoft.com/office/drawing/2010/diagram" id="0" name="" descr="Lluvia de ideas de grupo con relleno sólido"/>
        </a:ext>
      </dgm:extLst>
    </dgm:pt>
    <dgm:pt modelId="{47429036-0595-49F7-ADC7-12FA17949E85}" type="pres">
      <dgm:prSet presAssocID="{6F503FCA-816F-4385-92B2-CACFDE0AAA9D}" presName="sibTrans" presStyleCnt="0"/>
      <dgm:spPr/>
    </dgm:pt>
    <dgm:pt modelId="{430D1435-075B-493B-BF83-BCB8E603F9F5}" type="pres">
      <dgm:prSet presAssocID="{3B92BDDF-A5B6-41F9-A4CA-412A8CDBF5E2}" presName="composite" presStyleCnt="0"/>
      <dgm:spPr/>
    </dgm:pt>
    <dgm:pt modelId="{B789CACF-944E-488C-80DC-BBA68D4000EC}" type="pres">
      <dgm:prSet presAssocID="{3B92BDDF-A5B6-41F9-A4CA-412A8CDBF5E2}" presName="rect1" presStyleLbl="trAlignAcc1" presStyleIdx="2" presStyleCnt="4" custScaleX="134138" custLinFactNeighborX="5902" custLinFactNeighborY="-2357">
        <dgm:presLayoutVars>
          <dgm:bulletEnabled val="1"/>
        </dgm:presLayoutVars>
      </dgm:prSet>
      <dgm:spPr/>
    </dgm:pt>
    <dgm:pt modelId="{BC8AE6FB-14FC-49D7-9B7A-CD1433BB132D}" type="pres">
      <dgm:prSet presAssocID="{3B92BDDF-A5B6-41F9-A4CA-412A8CDBF5E2}" presName="rect2" presStyleLbl="fgImgPlace1" presStyleIdx="2" presStyleCnt="4" custLinFactNeighborX="-83076" custLinFactNeighborY="-456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a:noFill/>
        </a:ln>
      </dgm:spPr>
      <dgm:extLst>
        <a:ext uri="{E40237B7-FDA0-4F09-8148-C483321AD2D9}">
          <dgm14:cNvPr xmlns:dgm14="http://schemas.microsoft.com/office/drawing/2010/diagram" id="0" name="" descr="Notas adhesivas  con relleno sólido"/>
        </a:ext>
      </dgm:extLst>
    </dgm:pt>
    <dgm:pt modelId="{A6B70E74-3616-4873-8D7B-30B1677BC8B9}" type="pres">
      <dgm:prSet presAssocID="{2FEE3866-09D1-4375-9F26-2E5FD941CA14}" presName="sibTrans" presStyleCnt="0"/>
      <dgm:spPr/>
    </dgm:pt>
    <dgm:pt modelId="{52E8A37C-8750-4986-AE0B-F9D022848CEB}" type="pres">
      <dgm:prSet presAssocID="{F78A055F-79CF-4B87-80F9-64E88F93C6EB}" presName="composite" presStyleCnt="0"/>
      <dgm:spPr/>
    </dgm:pt>
    <dgm:pt modelId="{1D68C820-AD9C-474F-8D2A-989B5AEF0195}" type="pres">
      <dgm:prSet presAssocID="{F78A055F-79CF-4B87-80F9-64E88F93C6EB}" presName="rect1" presStyleLbl="trAlignAcc1" presStyleIdx="3" presStyleCnt="4" custScaleX="134138" custLinFactNeighborX="5574" custLinFactNeighborY="-15998">
        <dgm:presLayoutVars>
          <dgm:bulletEnabled val="1"/>
        </dgm:presLayoutVars>
      </dgm:prSet>
      <dgm:spPr/>
    </dgm:pt>
    <dgm:pt modelId="{88CEF29D-2073-42B6-8D14-7ACD3659F6FC}" type="pres">
      <dgm:prSet presAssocID="{F78A055F-79CF-4B87-80F9-64E88F93C6EB}" presName="rect2" presStyleLbl="fgImgPlace1" presStyleIdx="3" presStyleCnt="4" custLinFactNeighborX="-83076" custLinFactNeighborY="-456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a:noFill/>
        </a:ln>
      </dgm:spPr>
      <dgm:extLst>
        <a:ext uri="{E40237B7-FDA0-4F09-8148-C483321AD2D9}">
          <dgm14:cNvPr xmlns:dgm14="http://schemas.microsoft.com/office/drawing/2010/diagram" id="0" name="" descr="Gráfico de barras con tendencia alcista con relleno sólido"/>
        </a:ext>
      </dgm:extLst>
    </dgm:pt>
  </dgm:ptLst>
  <dgm:cxnLst>
    <dgm:cxn modelId="{957EC105-75BB-4F64-9C86-31C3327A3FB0}" type="presOf" srcId="{F78A055F-79CF-4B87-80F9-64E88F93C6EB}" destId="{1D68C820-AD9C-474F-8D2A-989B5AEF0195}" srcOrd="0" destOrd="0" presId="urn:microsoft.com/office/officeart/2008/layout/PictureStrips"/>
    <dgm:cxn modelId="{55CEE72B-01FE-4368-BB64-127FB08626F0}" srcId="{E2BA08BF-345C-4518-BEE7-E1C4DF05BAA6}" destId="{F78A055F-79CF-4B87-80F9-64E88F93C6EB}" srcOrd="3" destOrd="0" parTransId="{6152691C-BDE6-432D-B2B0-F5C4C6388141}" sibTransId="{30F19B77-D84C-4109-AA0B-77C847E24B6B}"/>
    <dgm:cxn modelId="{51E74A34-1429-4670-904D-573290D5E4BE}" srcId="{E2BA08BF-345C-4518-BEE7-E1C4DF05BAA6}" destId="{89636E52-05E4-49ED-9B02-C8CC0541F0A6}" srcOrd="1" destOrd="0" parTransId="{0C634444-BC1C-4567-B88C-00CA6C91EB48}" sibTransId="{6F503FCA-816F-4385-92B2-CACFDE0AAA9D}"/>
    <dgm:cxn modelId="{3916BC5F-E8FB-4383-8219-800CB0B34EE4}" type="presOf" srcId="{E2BA08BF-345C-4518-BEE7-E1C4DF05BAA6}" destId="{14C95C93-B1B9-4962-8C7E-1F9BAEA7F348}" srcOrd="0" destOrd="0" presId="urn:microsoft.com/office/officeart/2008/layout/PictureStrips"/>
    <dgm:cxn modelId="{D8609F61-DDBC-4B9E-A1A9-B68C7C2C2638}" srcId="{E2BA08BF-345C-4518-BEE7-E1C4DF05BAA6}" destId="{3B92BDDF-A5B6-41F9-A4CA-412A8CDBF5E2}" srcOrd="2" destOrd="0" parTransId="{A4265749-22C5-4DDC-9162-7BA4C8AD21BB}" sibTransId="{2FEE3866-09D1-4375-9F26-2E5FD941CA14}"/>
    <dgm:cxn modelId="{FCB7CA48-67E3-4FB0-A648-793A695B489E}" type="presOf" srcId="{3B92BDDF-A5B6-41F9-A4CA-412A8CDBF5E2}" destId="{B789CACF-944E-488C-80DC-BBA68D4000EC}" srcOrd="0" destOrd="0" presId="urn:microsoft.com/office/officeart/2008/layout/PictureStrips"/>
    <dgm:cxn modelId="{1D9E7F6D-5127-4035-99F6-05BE2B8C0693}" srcId="{E2BA08BF-345C-4518-BEE7-E1C4DF05BAA6}" destId="{C3A2E97C-F057-4D6F-A560-4CCE66513997}" srcOrd="0" destOrd="0" parTransId="{35B29193-41E3-4915-86B3-D5C90BAC5FB6}" sibTransId="{4D22CFF0-F2CA-4B68-BFA3-5186EF55FF4B}"/>
    <dgm:cxn modelId="{596EEB93-2416-4103-9B7D-6EFAA5848FCF}" type="presOf" srcId="{C3A2E97C-F057-4D6F-A560-4CCE66513997}" destId="{2A57C525-A5D0-49A1-9AF6-F2F7271874FC}" srcOrd="0" destOrd="0" presId="urn:microsoft.com/office/officeart/2008/layout/PictureStrips"/>
    <dgm:cxn modelId="{D4595ABC-42CD-4630-BE17-97A21E749D50}" type="presOf" srcId="{89636E52-05E4-49ED-9B02-C8CC0541F0A6}" destId="{7135B1D3-D239-4ED8-9B0E-5257504DB6FA}" srcOrd="0" destOrd="0" presId="urn:microsoft.com/office/officeart/2008/layout/PictureStrips"/>
    <dgm:cxn modelId="{980533F8-918B-4B63-BAAB-1C94AF6AFA62}" type="presParOf" srcId="{14C95C93-B1B9-4962-8C7E-1F9BAEA7F348}" destId="{322EAB99-7399-4DB2-A9F1-82D758967A7F}" srcOrd="0" destOrd="0" presId="urn:microsoft.com/office/officeart/2008/layout/PictureStrips"/>
    <dgm:cxn modelId="{D8947E78-3EEC-4BA9-8E3B-AC502E496834}" type="presParOf" srcId="{322EAB99-7399-4DB2-A9F1-82D758967A7F}" destId="{2A57C525-A5D0-49A1-9AF6-F2F7271874FC}" srcOrd="0" destOrd="0" presId="urn:microsoft.com/office/officeart/2008/layout/PictureStrips"/>
    <dgm:cxn modelId="{2B13EB77-EC7C-443C-BDCB-6C848FE768E6}" type="presParOf" srcId="{322EAB99-7399-4DB2-A9F1-82D758967A7F}" destId="{FE76AA98-17B0-4C3F-A720-0B1A3FEE0656}" srcOrd="1" destOrd="0" presId="urn:microsoft.com/office/officeart/2008/layout/PictureStrips"/>
    <dgm:cxn modelId="{AC17F71E-A79E-421D-88D3-271149AA2408}" type="presParOf" srcId="{14C95C93-B1B9-4962-8C7E-1F9BAEA7F348}" destId="{13D93971-B4DA-41C9-81FC-E33CF8BD232C}" srcOrd="1" destOrd="0" presId="urn:microsoft.com/office/officeart/2008/layout/PictureStrips"/>
    <dgm:cxn modelId="{705965F5-B3D8-45F2-B064-158F597C6D7A}" type="presParOf" srcId="{14C95C93-B1B9-4962-8C7E-1F9BAEA7F348}" destId="{AEE4516B-281A-4CAD-95DF-635EB471D392}" srcOrd="2" destOrd="0" presId="urn:microsoft.com/office/officeart/2008/layout/PictureStrips"/>
    <dgm:cxn modelId="{B920B4C8-B9D5-4D50-975E-9ED7C9F29847}" type="presParOf" srcId="{AEE4516B-281A-4CAD-95DF-635EB471D392}" destId="{7135B1D3-D239-4ED8-9B0E-5257504DB6FA}" srcOrd="0" destOrd="0" presId="urn:microsoft.com/office/officeart/2008/layout/PictureStrips"/>
    <dgm:cxn modelId="{1A8792A4-AFB5-4062-9211-1054D64E821A}" type="presParOf" srcId="{AEE4516B-281A-4CAD-95DF-635EB471D392}" destId="{E2C67F10-3F37-4A68-95F9-345A32BE4E77}" srcOrd="1" destOrd="0" presId="urn:microsoft.com/office/officeart/2008/layout/PictureStrips"/>
    <dgm:cxn modelId="{B25A7622-6BD7-41DB-9B25-3A4EFFD50D2E}" type="presParOf" srcId="{14C95C93-B1B9-4962-8C7E-1F9BAEA7F348}" destId="{47429036-0595-49F7-ADC7-12FA17949E85}" srcOrd="3" destOrd="0" presId="urn:microsoft.com/office/officeart/2008/layout/PictureStrips"/>
    <dgm:cxn modelId="{E381F775-3A4B-434C-85C7-683DB7313004}" type="presParOf" srcId="{14C95C93-B1B9-4962-8C7E-1F9BAEA7F348}" destId="{430D1435-075B-493B-BF83-BCB8E603F9F5}" srcOrd="4" destOrd="0" presId="urn:microsoft.com/office/officeart/2008/layout/PictureStrips"/>
    <dgm:cxn modelId="{3EF93E63-56B8-4BAB-ACCC-E943966ED1F6}" type="presParOf" srcId="{430D1435-075B-493B-BF83-BCB8E603F9F5}" destId="{B789CACF-944E-488C-80DC-BBA68D4000EC}" srcOrd="0" destOrd="0" presId="urn:microsoft.com/office/officeart/2008/layout/PictureStrips"/>
    <dgm:cxn modelId="{24961BCC-3573-4C54-8F47-8DF36ECB22CE}" type="presParOf" srcId="{430D1435-075B-493B-BF83-BCB8E603F9F5}" destId="{BC8AE6FB-14FC-49D7-9B7A-CD1433BB132D}" srcOrd="1" destOrd="0" presId="urn:microsoft.com/office/officeart/2008/layout/PictureStrips"/>
    <dgm:cxn modelId="{E482FFF9-8B89-488E-A9A7-6978F8953991}" type="presParOf" srcId="{14C95C93-B1B9-4962-8C7E-1F9BAEA7F348}" destId="{A6B70E74-3616-4873-8D7B-30B1677BC8B9}" srcOrd="5" destOrd="0" presId="urn:microsoft.com/office/officeart/2008/layout/PictureStrips"/>
    <dgm:cxn modelId="{8B2BB3FA-4486-4374-8142-B1D39320C939}" type="presParOf" srcId="{14C95C93-B1B9-4962-8C7E-1F9BAEA7F348}" destId="{52E8A37C-8750-4986-AE0B-F9D022848CEB}" srcOrd="6" destOrd="0" presId="urn:microsoft.com/office/officeart/2008/layout/PictureStrips"/>
    <dgm:cxn modelId="{8946FEC6-7CA6-4729-AD0D-7D67D3A22327}" type="presParOf" srcId="{52E8A37C-8750-4986-AE0B-F9D022848CEB}" destId="{1D68C820-AD9C-474F-8D2A-989B5AEF0195}" srcOrd="0" destOrd="0" presId="urn:microsoft.com/office/officeart/2008/layout/PictureStrips"/>
    <dgm:cxn modelId="{1C386876-793B-441D-8CC6-E4C5A75D753B}" type="presParOf" srcId="{52E8A37C-8750-4986-AE0B-F9D022848CEB}" destId="{88CEF29D-2073-42B6-8D14-7ACD3659F6FC}"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160303-109E-4540-BCDC-932F7516403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MX"/>
        </a:p>
      </dgm:t>
    </dgm:pt>
    <dgm:pt modelId="{0B55D318-090C-4676-B13C-F2756E1331C1}">
      <dgm:prSet phldrT="[Texto]" custT="1"/>
      <dgm:spPr>
        <a:noFill/>
      </dgm:spPr>
      <dgm:t>
        <a:bodyPr/>
        <a:lstStyle/>
        <a:p>
          <a:pPr algn="just"/>
          <a:r>
            <a:rPr lang="es-MX" sz="1000" b="1" dirty="0">
              <a:solidFill>
                <a:schemeClr val="tx1"/>
              </a:solidFill>
              <a:latin typeface="Montserrat" panose="02000505000000020004" pitchFamily="2" charset="0"/>
            </a:rPr>
            <a:t>E003</a:t>
          </a:r>
          <a:r>
            <a:rPr lang="es-MX" sz="1000" dirty="0">
              <a:solidFill>
                <a:schemeClr val="tx1"/>
              </a:solidFill>
              <a:latin typeface="Montserrat" panose="02000505000000020004" pitchFamily="2" charset="0"/>
            </a:rPr>
            <a:t> Los recursos se enfocan a la formación de recursos humanos de alto nivel, la promoción y proyectos específicos de investigación y la difusión de la información científica y tecnológica.</a:t>
          </a:r>
        </a:p>
        <a:p>
          <a:pPr algn="just"/>
          <a:r>
            <a:rPr lang="es-MX" sz="1000" dirty="0">
              <a:solidFill>
                <a:schemeClr val="tx1"/>
              </a:solidFill>
              <a:latin typeface="Montserrat" panose="02000505000000020004" pitchFamily="2" charset="0"/>
            </a:rPr>
            <a:t>Incluye los sueldos del personal docente quienes son responsables de la formación del talento humano, así como las becas de manutención y colegiatura a alumnos de bajos recursos económicos pero con alto desempeño académico.</a:t>
          </a:r>
        </a:p>
      </dgm:t>
    </dgm:pt>
    <dgm:pt modelId="{7ABD9456-E6B0-47AE-B677-7EDE36EFD57F}" type="parTrans" cxnId="{3D1FA174-3A95-4EBC-9F0C-7C7C986FF88C}">
      <dgm:prSet/>
      <dgm:spPr/>
      <dgm:t>
        <a:bodyPr/>
        <a:lstStyle/>
        <a:p>
          <a:endParaRPr lang="es-MX" sz="1000">
            <a:latin typeface="Montserrat" panose="02000505000000020004" pitchFamily="2" charset="0"/>
          </a:endParaRPr>
        </a:p>
      </dgm:t>
    </dgm:pt>
    <dgm:pt modelId="{D8F016C7-EFBF-40D9-9FAD-4F750C0AFD05}" type="sibTrans" cxnId="{3D1FA174-3A95-4EBC-9F0C-7C7C986FF88C}">
      <dgm:prSet/>
      <dgm:spPr/>
      <dgm:t>
        <a:bodyPr/>
        <a:lstStyle/>
        <a:p>
          <a:endParaRPr lang="es-MX" sz="1000">
            <a:latin typeface="Montserrat" panose="02000505000000020004" pitchFamily="2" charset="0"/>
          </a:endParaRPr>
        </a:p>
      </dgm:t>
    </dgm:pt>
    <dgm:pt modelId="{9FA069C0-BA98-4C70-B4D3-C807A687F094}">
      <dgm:prSet custT="1"/>
      <dgm:spPr>
        <a:noFill/>
      </dgm:spPr>
      <dgm:t>
        <a:bodyPr/>
        <a:lstStyle/>
        <a:p>
          <a:pPr algn="just"/>
          <a:r>
            <a:rPr lang="es-MX" sz="1000" b="1" dirty="0">
              <a:solidFill>
                <a:schemeClr val="tx1"/>
              </a:solidFill>
              <a:latin typeface="Montserrat" panose="02000505000000020004" pitchFamily="2" charset="0"/>
            </a:rPr>
            <a:t>M001</a:t>
          </a:r>
          <a:r>
            <a:rPr lang="es-MX" sz="1000" dirty="0">
              <a:solidFill>
                <a:schemeClr val="tx1"/>
              </a:solidFill>
              <a:latin typeface="Montserrat" panose="02000505000000020004" pitchFamily="2" charset="0"/>
            </a:rPr>
            <a:t> Principalmente sueldos de personal en funciones administrativas y de soporte para un manejo correcto de los recursos humanos, financieros y materiales.</a:t>
          </a:r>
        </a:p>
      </dgm:t>
    </dgm:pt>
    <dgm:pt modelId="{3A2D696A-FE9A-489F-9B29-59C9ABDE915E}" type="parTrans" cxnId="{80E3E092-52B6-46BB-93DD-A870CCE660E9}">
      <dgm:prSet/>
      <dgm:spPr/>
      <dgm:t>
        <a:bodyPr/>
        <a:lstStyle/>
        <a:p>
          <a:endParaRPr lang="es-MX" sz="1000">
            <a:latin typeface="Montserrat" panose="02000505000000020004" pitchFamily="2" charset="0"/>
          </a:endParaRPr>
        </a:p>
      </dgm:t>
    </dgm:pt>
    <dgm:pt modelId="{164383E5-09E6-4B79-ACE6-5E3FA8FD92E7}" type="sibTrans" cxnId="{80E3E092-52B6-46BB-93DD-A870CCE660E9}">
      <dgm:prSet/>
      <dgm:spPr/>
      <dgm:t>
        <a:bodyPr/>
        <a:lstStyle/>
        <a:p>
          <a:endParaRPr lang="es-MX" sz="1000">
            <a:latin typeface="Montserrat" panose="02000505000000020004" pitchFamily="2" charset="0"/>
          </a:endParaRPr>
        </a:p>
      </dgm:t>
    </dgm:pt>
    <dgm:pt modelId="{C4931929-B06A-41F1-9713-247ABCA86FBA}">
      <dgm:prSet custT="1"/>
      <dgm:spPr>
        <a:noFill/>
      </dgm:spPr>
      <dgm:t>
        <a:bodyPr/>
        <a:lstStyle/>
        <a:p>
          <a:pPr algn="just"/>
          <a:r>
            <a:rPr lang="es-MX" sz="1000" b="1" dirty="0">
              <a:solidFill>
                <a:schemeClr val="tx1"/>
              </a:solidFill>
              <a:latin typeface="Montserrat" panose="02000505000000020004" pitchFamily="2" charset="0"/>
            </a:rPr>
            <a:t>O001</a:t>
          </a:r>
          <a:r>
            <a:rPr lang="es-MX" sz="1000" dirty="0">
              <a:solidFill>
                <a:schemeClr val="tx1"/>
              </a:solidFill>
              <a:latin typeface="Montserrat" panose="02000505000000020004" pitchFamily="2" charset="0"/>
            </a:rPr>
            <a:t> Apoyo a la función pública y al mejoramiento de la gestión los cuales contribuyen a cubrir los sueldos de los funcionarios del Órgano Interno de control del CIDE.</a:t>
          </a:r>
        </a:p>
      </dgm:t>
    </dgm:pt>
    <dgm:pt modelId="{70049C6F-9B5B-4F5D-AFB2-5D7AEACEF9AB}" type="parTrans" cxnId="{C60C3649-FFCB-4240-806F-6D2850624ABB}">
      <dgm:prSet/>
      <dgm:spPr/>
      <dgm:t>
        <a:bodyPr/>
        <a:lstStyle/>
        <a:p>
          <a:endParaRPr lang="es-MX" sz="1000">
            <a:latin typeface="Montserrat" panose="02000505000000020004" pitchFamily="2" charset="0"/>
          </a:endParaRPr>
        </a:p>
      </dgm:t>
    </dgm:pt>
    <dgm:pt modelId="{68925C7B-A428-489C-9FBE-A8FCAEE71E51}" type="sibTrans" cxnId="{C60C3649-FFCB-4240-806F-6D2850624ABB}">
      <dgm:prSet/>
      <dgm:spPr/>
      <dgm:t>
        <a:bodyPr/>
        <a:lstStyle/>
        <a:p>
          <a:endParaRPr lang="es-MX" sz="1000">
            <a:latin typeface="Montserrat" panose="02000505000000020004" pitchFamily="2" charset="0"/>
          </a:endParaRPr>
        </a:p>
      </dgm:t>
    </dgm:pt>
    <dgm:pt modelId="{AAB2DDF1-6D9F-4E52-B7BD-E0BA7E3A4653}" type="pres">
      <dgm:prSet presAssocID="{8B160303-109E-4540-BCDC-932F75164031}" presName="diagram" presStyleCnt="0">
        <dgm:presLayoutVars>
          <dgm:dir/>
          <dgm:resizeHandles val="exact"/>
        </dgm:presLayoutVars>
      </dgm:prSet>
      <dgm:spPr/>
    </dgm:pt>
    <dgm:pt modelId="{42DF00BD-C34D-480D-A99D-2321BF1BC1EF}" type="pres">
      <dgm:prSet presAssocID="{0B55D318-090C-4676-B13C-F2756E1331C1}" presName="node" presStyleLbl="node1" presStyleIdx="0" presStyleCnt="3" custScaleX="191975">
        <dgm:presLayoutVars>
          <dgm:bulletEnabled val="1"/>
        </dgm:presLayoutVars>
      </dgm:prSet>
      <dgm:spPr/>
    </dgm:pt>
    <dgm:pt modelId="{D60DF16D-2152-4647-8FDB-09FA8688BBB4}" type="pres">
      <dgm:prSet presAssocID="{D8F016C7-EFBF-40D9-9FAD-4F750C0AFD05}" presName="sibTrans" presStyleCnt="0"/>
      <dgm:spPr/>
    </dgm:pt>
    <dgm:pt modelId="{A0D98984-6242-45F2-B7DA-3ACB22200DC7}" type="pres">
      <dgm:prSet presAssocID="{9FA069C0-BA98-4C70-B4D3-C807A687F094}" presName="node" presStyleLbl="node1" presStyleIdx="1" presStyleCnt="3">
        <dgm:presLayoutVars>
          <dgm:bulletEnabled val="1"/>
        </dgm:presLayoutVars>
      </dgm:prSet>
      <dgm:spPr/>
    </dgm:pt>
    <dgm:pt modelId="{655C7F2E-F9D5-4BB9-A78F-8D060CBEC00D}" type="pres">
      <dgm:prSet presAssocID="{164383E5-09E6-4B79-ACE6-5E3FA8FD92E7}" presName="sibTrans" presStyleCnt="0"/>
      <dgm:spPr/>
    </dgm:pt>
    <dgm:pt modelId="{4A4DE079-8B3B-4B1C-B872-284A791FC8A4}" type="pres">
      <dgm:prSet presAssocID="{C4931929-B06A-41F1-9713-247ABCA86FBA}" presName="node" presStyleLbl="node1" presStyleIdx="2" presStyleCnt="3">
        <dgm:presLayoutVars>
          <dgm:bulletEnabled val="1"/>
        </dgm:presLayoutVars>
      </dgm:prSet>
      <dgm:spPr/>
    </dgm:pt>
  </dgm:ptLst>
  <dgm:cxnLst>
    <dgm:cxn modelId="{235A2522-DF9E-42E8-8A25-71E3DDCAF91E}" type="presOf" srcId="{C4931929-B06A-41F1-9713-247ABCA86FBA}" destId="{4A4DE079-8B3B-4B1C-B872-284A791FC8A4}" srcOrd="0" destOrd="0" presId="urn:microsoft.com/office/officeart/2005/8/layout/default"/>
    <dgm:cxn modelId="{C60C3649-FFCB-4240-806F-6D2850624ABB}" srcId="{8B160303-109E-4540-BCDC-932F75164031}" destId="{C4931929-B06A-41F1-9713-247ABCA86FBA}" srcOrd="2" destOrd="0" parTransId="{70049C6F-9B5B-4F5D-AFB2-5D7AEACEF9AB}" sibTransId="{68925C7B-A428-489C-9FBE-A8FCAEE71E51}"/>
    <dgm:cxn modelId="{936AE46C-C386-4CFF-A70A-6921D4A039EB}" type="presOf" srcId="{0B55D318-090C-4676-B13C-F2756E1331C1}" destId="{42DF00BD-C34D-480D-A99D-2321BF1BC1EF}" srcOrd="0" destOrd="0" presId="urn:microsoft.com/office/officeart/2005/8/layout/default"/>
    <dgm:cxn modelId="{3D1FA174-3A95-4EBC-9F0C-7C7C986FF88C}" srcId="{8B160303-109E-4540-BCDC-932F75164031}" destId="{0B55D318-090C-4676-B13C-F2756E1331C1}" srcOrd="0" destOrd="0" parTransId="{7ABD9456-E6B0-47AE-B677-7EDE36EFD57F}" sibTransId="{D8F016C7-EFBF-40D9-9FAD-4F750C0AFD05}"/>
    <dgm:cxn modelId="{AD256B89-AE60-4700-BF3B-1F95D8509B54}" type="presOf" srcId="{9FA069C0-BA98-4C70-B4D3-C807A687F094}" destId="{A0D98984-6242-45F2-B7DA-3ACB22200DC7}" srcOrd="0" destOrd="0" presId="urn:microsoft.com/office/officeart/2005/8/layout/default"/>
    <dgm:cxn modelId="{80E3E092-52B6-46BB-93DD-A870CCE660E9}" srcId="{8B160303-109E-4540-BCDC-932F75164031}" destId="{9FA069C0-BA98-4C70-B4D3-C807A687F094}" srcOrd="1" destOrd="0" parTransId="{3A2D696A-FE9A-489F-9B29-59C9ABDE915E}" sibTransId="{164383E5-09E6-4B79-ACE6-5E3FA8FD92E7}"/>
    <dgm:cxn modelId="{84621DE4-1FAD-4B6A-94D5-2CF7F6459A99}" type="presOf" srcId="{8B160303-109E-4540-BCDC-932F75164031}" destId="{AAB2DDF1-6D9F-4E52-B7BD-E0BA7E3A4653}" srcOrd="0" destOrd="0" presId="urn:microsoft.com/office/officeart/2005/8/layout/default"/>
    <dgm:cxn modelId="{9FA39F4C-945B-4335-A550-6DEC7F0B4323}" type="presParOf" srcId="{AAB2DDF1-6D9F-4E52-B7BD-E0BA7E3A4653}" destId="{42DF00BD-C34D-480D-A99D-2321BF1BC1EF}" srcOrd="0" destOrd="0" presId="urn:microsoft.com/office/officeart/2005/8/layout/default"/>
    <dgm:cxn modelId="{A9F4B5EA-DF3E-4920-9847-02E98D7FAF8C}" type="presParOf" srcId="{AAB2DDF1-6D9F-4E52-B7BD-E0BA7E3A4653}" destId="{D60DF16D-2152-4647-8FDB-09FA8688BBB4}" srcOrd="1" destOrd="0" presId="urn:microsoft.com/office/officeart/2005/8/layout/default"/>
    <dgm:cxn modelId="{EAD58240-278A-4D4B-80A5-295E600782B7}" type="presParOf" srcId="{AAB2DDF1-6D9F-4E52-B7BD-E0BA7E3A4653}" destId="{A0D98984-6242-45F2-B7DA-3ACB22200DC7}" srcOrd="2" destOrd="0" presId="urn:microsoft.com/office/officeart/2005/8/layout/default"/>
    <dgm:cxn modelId="{2899A0E8-7477-4905-B639-84D4F281B395}" type="presParOf" srcId="{AAB2DDF1-6D9F-4E52-B7BD-E0BA7E3A4653}" destId="{655C7F2E-F9D5-4BB9-A78F-8D060CBEC00D}" srcOrd="3" destOrd="0" presId="urn:microsoft.com/office/officeart/2005/8/layout/default"/>
    <dgm:cxn modelId="{E2166025-6931-41D6-A6AA-D6F0114BF9A4}" type="presParOf" srcId="{AAB2DDF1-6D9F-4E52-B7BD-E0BA7E3A4653}" destId="{4A4DE079-8B3B-4B1C-B872-284A791FC8A4}" srcOrd="4" destOrd="0" presId="urn:microsoft.com/office/officeart/2005/8/layout/defaul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7DE193-8967-4D2F-95B1-5D839F522915}">
      <dsp:nvSpPr>
        <dsp:cNvPr id="0" name=""/>
        <dsp:cNvSpPr/>
      </dsp:nvSpPr>
      <dsp:spPr>
        <a:xfrm>
          <a:off x="556275" y="354770"/>
          <a:ext cx="3238831" cy="764891"/>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18086" tIns="45720" rIns="45720" bIns="45720" numCol="1" spcCol="1270" anchor="ctr" anchorCtr="0">
          <a:noAutofit/>
        </a:bodyPr>
        <a:lstStyle/>
        <a:p>
          <a:pPr marL="0" lvl="0" indent="0" algn="l" defTabSz="533400">
            <a:lnSpc>
              <a:spcPct val="90000"/>
            </a:lnSpc>
            <a:spcBef>
              <a:spcPct val="0"/>
            </a:spcBef>
            <a:spcAft>
              <a:spcPct val="35000"/>
            </a:spcAft>
            <a:buFont typeface="Arial" panose="020B0604020202020204" pitchFamily="34" charset="0"/>
            <a:buNone/>
          </a:pPr>
          <a:r>
            <a:rPr lang="es-MX" sz="120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Criterios de elaboración del Proyecto de Presupuesto de Egresos de la SHCP y Ley Federal de Austeridad Republicana</a:t>
          </a:r>
          <a:endParaRPr lang="es-MX" sz="1200" kern="1200" dirty="0"/>
        </a:p>
      </dsp:txBody>
      <dsp:txXfrm>
        <a:off x="556275" y="354770"/>
        <a:ext cx="3238831" cy="764891"/>
      </dsp:txXfrm>
    </dsp:sp>
    <dsp:sp modelId="{6E7790EC-5BB6-4FD7-AB47-BE1C94D4A0F7}">
      <dsp:nvSpPr>
        <dsp:cNvPr id="0" name=""/>
        <dsp:cNvSpPr/>
      </dsp:nvSpPr>
      <dsp:spPr>
        <a:xfrm>
          <a:off x="411340" y="244285"/>
          <a:ext cx="535423" cy="80313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CEFE866-8DAC-49CA-90EB-A305877E3143}">
      <dsp:nvSpPr>
        <dsp:cNvPr id="0" name=""/>
        <dsp:cNvSpPr/>
      </dsp:nvSpPr>
      <dsp:spPr>
        <a:xfrm>
          <a:off x="556275" y="1317683"/>
          <a:ext cx="3238831" cy="764891"/>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18086" tIns="45720" rIns="45720" bIns="45720" numCol="1" spcCol="1270" anchor="ctr" anchorCtr="0">
          <a:noAutofit/>
        </a:bodyPr>
        <a:lstStyle/>
        <a:p>
          <a:pPr marL="0" lvl="0" indent="0" algn="l" defTabSz="533400">
            <a:lnSpc>
              <a:spcPct val="90000"/>
            </a:lnSpc>
            <a:spcBef>
              <a:spcPct val="0"/>
            </a:spcBef>
            <a:spcAft>
              <a:spcPct val="35000"/>
            </a:spcAft>
            <a:buNone/>
          </a:pPr>
          <a:r>
            <a:rPr lang="es-MX" sz="120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Identificación de necesidades y revisión de presupuesto autorizado y modificado 2021</a:t>
          </a:r>
        </a:p>
      </dsp:txBody>
      <dsp:txXfrm>
        <a:off x="556275" y="1317683"/>
        <a:ext cx="3238831" cy="764891"/>
      </dsp:txXfrm>
    </dsp:sp>
    <dsp:sp modelId="{53570BF1-B318-4F00-BABA-3FD46941CD81}">
      <dsp:nvSpPr>
        <dsp:cNvPr id="0" name=""/>
        <dsp:cNvSpPr/>
      </dsp:nvSpPr>
      <dsp:spPr>
        <a:xfrm>
          <a:off x="411340" y="1207199"/>
          <a:ext cx="535423" cy="80313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96C077BD-30C8-46C9-B6A4-4604A47ECA97}">
      <dsp:nvSpPr>
        <dsp:cNvPr id="0" name=""/>
        <dsp:cNvSpPr/>
      </dsp:nvSpPr>
      <dsp:spPr>
        <a:xfrm>
          <a:off x="556275" y="2280596"/>
          <a:ext cx="3238831" cy="764891"/>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18086" tIns="45720" rIns="45720" bIns="45720" numCol="1" spcCol="1270" anchor="ctr" anchorCtr="0">
          <a:noAutofit/>
        </a:bodyPr>
        <a:lstStyle/>
        <a:p>
          <a:pPr marL="0" lvl="0" indent="0" algn="l" defTabSz="533400">
            <a:lnSpc>
              <a:spcPct val="90000"/>
            </a:lnSpc>
            <a:spcBef>
              <a:spcPct val="0"/>
            </a:spcBef>
            <a:spcAft>
              <a:spcPct val="35000"/>
            </a:spcAft>
            <a:buNone/>
          </a:pPr>
          <a:r>
            <a:rPr lang="es-MX" sz="120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Condiciones de regreso a actividades presenciales en instalaciones</a:t>
          </a:r>
        </a:p>
      </dsp:txBody>
      <dsp:txXfrm>
        <a:off x="556275" y="2280596"/>
        <a:ext cx="3238831" cy="764891"/>
      </dsp:txXfrm>
    </dsp:sp>
    <dsp:sp modelId="{BA0FAEED-6F89-4CE6-990D-F179D4A0B362}">
      <dsp:nvSpPr>
        <dsp:cNvPr id="0" name=""/>
        <dsp:cNvSpPr/>
      </dsp:nvSpPr>
      <dsp:spPr>
        <a:xfrm>
          <a:off x="411340" y="2170112"/>
          <a:ext cx="535423" cy="80313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A944597-5ADC-4586-8B9E-23D6825A78B9}">
      <dsp:nvSpPr>
        <dsp:cNvPr id="0" name=""/>
        <dsp:cNvSpPr/>
      </dsp:nvSpPr>
      <dsp:spPr>
        <a:xfrm>
          <a:off x="556275" y="3243509"/>
          <a:ext cx="3238831" cy="764891"/>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18086" tIns="45720" rIns="45720" bIns="45720" numCol="1" spcCol="1270" anchor="ctr" anchorCtr="0">
          <a:noAutofit/>
        </a:bodyPr>
        <a:lstStyle/>
        <a:p>
          <a:pPr marL="0" lvl="0" indent="0" algn="l" defTabSz="533400">
            <a:lnSpc>
              <a:spcPct val="90000"/>
            </a:lnSpc>
            <a:spcBef>
              <a:spcPct val="0"/>
            </a:spcBef>
            <a:spcAft>
              <a:spcPct val="35000"/>
            </a:spcAft>
            <a:buNone/>
          </a:pPr>
          <a:r>
            <a:rPr lang="es-MX" sz="120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Complementariedad de uso de recursos transferidos del Fideicomiso de Ciencia y Tecnología</a:t>
          </a:r>
        </a:p>
      </dsp:txBody>
      <dsp:txXfrm>
        <a:off x="556275" y="3243509"/>
        <a:ext cx="3238831" cy="764891"/>
      </dsp:txXfrm>
    </dsp:sp>
    <dsp:sp modelId="{9C300CF1-7CBF-4132-889D-6BB426F5E956}">
      <dsp:nvSpPr>
        <dsp:cNvPr id="0" name=""/>
        <dsp:cNvSpPr/>
      </dsp:nvSpPr>
      <dsp:spPr>
        <a:xfrm>
          <a:off x="411340" y="3133025"/>
          <a:ext cx="535423" cy="80313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7C525-A5D0-49A1-9AF6-F2F7271874FC}">
      <dsp:nvSpPr>
        <dsp:cNvPr id="0" name=""/>
        <dsp:cNvSpPr/>
      </dsp:nvSpPr>
      <dsp:spPr>
        <a:xfrm>
          <a:off x="798125" y="250938"/>
          <a:ext cx="3643696" cy="84886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4967" tIns="45720" rIns="45720" bIns="45720" numCol="1" spcCol="1270" anchor="ctr" anchorCtr="0">
          <a:noAutofit/>
        </a:bodyPr>
        <a:lstStyle/>
        <a:p>
          <a:pPr marL="0" lvl="0" indent="0" algn="l" defTabSz="511175">
            <a:lnSpc>
              <a:spcPct val="90000"/>
            </a:lnSpc>
            <a:spcBef>
              <a:spcPct val="0"/>
            </a:spcBef>
            <a:spcAft>
              <a:spcPct val="35000"/>
            </a:spcAft>
            <a:buNone/>
          </a:pPr>
          <a:r>
            <a:rPr lang="es-ES_tradnl" sz="115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En junio y julio se realizó un</a:t>
          </a:r>
          <a:r>
            <a:rPr lang="es-MX" sz="115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 ejercicio de planeación e integración de necesidades vinculada a los proyectos o acciones específicas de todas las áreas del CIDE.</a:t>
          </a:r>
          <a:endParaRPr lang="es-MX" sz="1150" kern="1200" dirty="0"/>
        </a:p>
      </dsp:txBody>
      <dsp:txXfrm>
        <a:off x="798125" y="250938"/>
        <a:ext cx="3643696" cy="848868"/>
      </dsp:txXfrm>
    </dsp:sp>
    <dsp:sp modelId="{FE76AA98-17B0-4C3F-A720-0B1A3FEE0656}">
      <dsp:nvSpPr>
        <dsp:cNvPr id="0" name=""/>
        <dsp:cNvSpPr/>
      </dsp:nvSpPr>
      <dsp:spPr>
        <a:xfrm>
          <a:off x="494636" y="223437"/>
          <a:ext cx="594207" cy="89131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135B1D3-D239-4ED8-9B0E-5257504DB6FA}">
      <dsp:nvSpPr>
        <dsp:cNvPr id="0" name=""/>
        <dsp:cNvSpPr/>
      </dsp:nvSpPr>
      <dsp:spPr>
        <a:xfrm>
          <a:off x="798125" y="1435363"/>
          <a:ext cx="3643696" cy="84886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4967" tIns="45720" rIns="45720" bIns="45720" numCol="1" spcCol="1270" anchor="ctr" anchorCtr="0">
          <a:noAutofit/>
        </a:bodyPr>
        <a:lstStyle/>
        <a:p>
          <a:pPr marL="0" lvl="0" indent="0" algn="l" defTabSz="511175">
            <a:lnSpc>
              <a:spcPct val="90000"/>
            </a:lnSpc>
            <a:spcBef>
              <a:spcPct val="0"/>
            </a:spcBef>
            <a:spcAft>
              <a:spcPct val="35000"/>
            </a:spcAft>
            <a:buNone/>
          </a:pPr>
          <a:r>
            <a:rPr lang="es-MX" sz="115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privilegió la estimación de los recursos necesarios para la operación sustantiva enfocada a docencia e investigación y el cumplimiento de obligaciones establecidas en los Contratos Colectivos de Trabajo ambos sindicatos del CIDE.</a:t>
          </a:r>
        </a:p>
      </dsp:txBody>
      <dsp:txXfrm>
        <a:off x="798125" y="1435363"/>
        <a:ext cx="3643696" cy="848868"/>
      </dsp:txXfrm>
    </dsp:sp>
    <dsp:sp modelId="{E2C67F10-3F37-4A68-95F9-345A32BE4E77}">
      <dsp:nvSpPr>
        <dsp:cNvPr id="0" name=""/>
        <dsp:cNvSpPr/>
      </dsp:nvSpPr>
      <dsp:spPr>
        <a:xfrm>
          <a:off x="494636" y="1292068"/>
          <a:ext cx="594207" cy="89131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B789CACF-944E-488C-80DC-BBA68D4000EC}">
      <dsp:nvSpPr>
        <dsp:cNvPr id="0" name=""/>
        <dsp:cNvSpPr/>
      </dsp:nvSpPr>
      <dsp:spPr>
        <a:xfrm>
          <a:off x="798125" y="2503994"/>
          <a:ext cx="3643696" cy="84886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4967" tIns="45720" rIns="45720" bIns="45720" numCol="1" spcCol="1270" anchor="ctr" anchorCtr="0">
          <a:noAutofit/>
        </a:bodyPr>
        <a:lstStyle/>
        <a:p>
          <a:pPr marL="0" lvl="0" indent="0" algn="l" defTabSz="511175">
            <a:lnSpc>
              <a:spcPct val="90000"/>
            </a:lnSpc>
            <a:spcBef>
              <a:spcPct val="0"/>
            </a:spcBef>
            <a:spcAft>
              <a:spcPct val="35000"/>
            </a:spcAft>
            <a:buNone/>
          </a:pPr>
          <a:r>
            <a:rPr lang="es-MX" sz="1150" kern="120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Montos de contratos Plurianuales.</a:t>
          </a:r>
          <a:endParaRPr lang="es-MX" sz="115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endParaRPr>
        </a:p>
      </dsp:txBody>
      <dsp:txXfrm>
        <a:off x="798125" y="2503994"/>
        <a:ext cx="3643696" cy="848868"/>
      </dsp:txXfrm>
    </dsp:sp>
    <dsp:sp modelId="{BC8AE6FB-14FC-49D7-9B7A-CD1433BB132D}">
      <dsp:nvSpPr>
        <dsp:cNvPr id="0" name=""/>
        <dsp:cNvSpPr/>
      </dsp:nvSpPr>
      <dsp:spPr>
        <a:xfrm>
          <a:off x="494636" y="2360699"/>
          <a:ext cx="594207" cy="89131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D68C820-AD9C-474F-8D2A-989B5AEF0195}">
      <dsp:nvSpPr>
        <dsp:cNvPr id="0" name=""/>
        <dsp:cNvSpPr/>
      </dsp:nvSpPr>
      <dsp:spPr>
        <a:xfrm>
          <a:off x="789215" y="3456831"/>
          <a:ext cx="3643696" cy="848868"/>
        </a:xfrm>
        <a:prstGeom prst="rect">
          <a:avLst/>
        </a:prstGeom>
        <a:no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74967" tIns="45720" rIns="45720" bIns="45720" numCol="1" spcCol="1270" anchor="ctr" anchorCtr="0">
          <a:noAutofit/>
        </a:bodyPr>
        <a:lstStyle/>
        <a:p>
          <a:pPr marL="0" lvl="0" indent="0" algn="l" defTabSz="511175">
            <a:lnSpc>
              <a:spcPct val="90000"/>
            </a:lnSpc>
            <a:spcBef>
              <a:spcPct val="0"/>
            </a:spcBef>
            <a:spcAft>
              <a:spcPct val="35000"/>
            </a:spcAft>
            <a:buNone/>
          </a:pPr>
          <a:r>
            <a:rPr lang="es-MX" sz="1150" kern="12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propone un esfuerzo adicional para la obtención de ingresos propios respecto a la meta establecida en 2021, principalmente en el destino de gasto de becas del capítulo 4000.</a:t>
          </a:r>
        </a:p>
      </dsp:txBody>
      <dsp:txXfrm>
        <a:off x="789215" y="3456831"/>
        <a:ext cx="3643696" cy="848868"/>
      </dsp:txXfrm>
    </dsp:sp>
    <dsp:sp modelId="{88CEF29D-2073-42B6-8D14-7ACD3659F6FC}">
      <dsp:nvSpPr>
        <dsp:cNvPr id="0" name=""/>
        <dsp:cNvSpPr/>
      </dsp:nvSpPr>
      <dsp:spPr>
        <a:xfrm>
          <a:off x="494636" y="3429330"/>
          <a:ext cx="594207" cy="89131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F00BD-C34D-480D-A99D-2321BF1BC1EF}">
      <dsp:nvSpPr>
        <dsp:cNvPr id="0" name=""/>
        <dsp:cNvSpPr/>
      </dsp:nvSpPr>
      <dsp:spPr>
        <a:xfrm>
          <a:off x="661535" y="688"/>
          <a:ext cx="4657087" cy="1455529"/>
        </a:xfrm>
        <a:prstGeom prst="rect">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444500">
            <a:lnSpc>
              <a:spcPct val="90000"/>
            </a:lnSpc>
            <a:spcBef>
              <a:spcPct val="0"/>
            </a:spcBef>
            <a:spcAft>
              <a:spcPct val="35000"/>
            </a:spcAft>
            <a:buNone/>
          </a:pPr>
          <a:r>
            <a:rPr lang="es-MX" sz="1000" b="1" kern="1200" dirty="0">
              <a:solidFill>
                <a:schemeClr val="tx1"/>
              </a:solidFill>
              <a:latin typeface="Montserrat" panose="02000505000000020004" pitchFamily="2" charset="0"/>
            </a:rPr>
            <a:t>E003</a:t>
          </a:r>
          <a:r>
            <a:rPr lang="es-MX" sz="1000" kern="1200" dirty="0">
              <a:solidFill>
                <a:schemeClr val="tx1"/>
              </a:solidFill>
              <a:latin typeface="Montserrat" panose="02000505000000020004" pitchFamily="2" charset="0"/>
            </a:rPr>
            <a:t> Los recursos se enfocan a la formación de recursos humanos de alto nivel, la promoción y proyectos específicos de investigación y la difusión de la información científica y tecnológica.</a:t>
          </a:r>
        </a:p>
        <a:p>
          <a:pPr marL="0" lvl="0" indent="0" algn="just" defTabSz="444500">
            <a:lnSpc>
              <a:spcPct val="90000"/>
            </a:lnSpc>
            <a:spcBef>
              <a:spcPct val="0"/>
            </a:spcBef>
            <a:spcAft>
              <a:spcPct val="35000"/>
            </a:spcAft>
            <a:buNone/>
          </a:pPr>
          <a:r>
            <a:rPr lang="es-MX" sz="1000" kern="1200" dirty="0">
              <a:solidFill>
                <a:schemeClr val="tx1"/>
              </a:solidFill>
              <a:latin typeface="Montserrat" panose="02000505000000020004" pitchFamily="2" charset="0"/>
            </a:rPr>
            <a:t>Incluye los sueldos del personal docente quienes son responsables de la formación del talento humano, así como las becas de manutención y colegiatura a alumnos de bajos recursos económicos pero con alto desempeño académico.</a:t>
          </a:r>
        </a:p>
      </dsp:txBody>
      <dsp:txXfrm>
        <a:off x="661535" y="688"/>
        <a:ext cx="4657087" cy="1455529"/>
      </dsp:txXfrm>
    </dsp:sp>
    <dsp:sp modelId="{A0D98984-6242-45F2-B7DA-3ACB22200DC7}">
      <dsp:nvSpPr>
        <dsp:cNvPr id="0" name=""/>
        <dsp:cNvSpPr/>
      </dsp:nvSpPr>
      <dsp:spPr>
        <a:xfrm>
          <a:off x="5561211" y="688"/>
          <a:ext cx="2425882" cy="1455529"/>
        </a:xfrm>
        <a:prstGeom prst="rect">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444500">
            <a:lnSpc>
              <a:spcPct val="90000"/>
            </a:lnSpc>
            <a:spcBef>
              <a:spcPct val="0"/>
            </a:spcBef>
            <a:spcAft>
              <a:spcPct val="35000"/>
            </a:spcAft>
            <a:buNone/>
          </a:pPr>
          <a:r>
            <a:rPr lang="es-MX" sz="1000" b="1" kern="1200" dirty="0">
              <a:solidFill>
                <a:schemeClr val="tx1"/>
              </a:solidFill>
              <a:latin typeface="Montserrat" panose="02000505000000020004" pitchFamily="2" charset="0"/>
            </a:rPr>
            <a:t>M001</a:t>
          </a:r>
          <a:r>
            <a:rPr lang="es-MX" sz="1000" kern="1200" dirty="0">
              <a:solidFill>
                <a:schemeClr val="tx1"/>
              </a:solidFill>
              <a:latin typeface="Montserrat" panose="02000505000000020004" pitchFamily="2" charset="0"/>
            </a:rPr>
            <a:t> Principalmente sueldos de personal en funciones administrativas y de soporte para un manejo correcto de los recursos humanos, financieros y materiales.</a:t>
          </a:r>
        </a:p>
      </dsp:txBody>
      <dsp:txXfrm>
        <a:off x="5561211" y="688"/>
        <a:ext cx="2425882" cy="1455529"/>
      </dsp:txXfrm>
    </dsp:sp>
    <dsp:sp modelId="{4A4DE079-8B3B-4B1C-B872-284A791FC8A4}">
      <dsp:nvSpPr>
        <dsp:cNvPr id="0" name=""/>
        <dsp:cNvSpPr/>
      </dsp:nvSpPr>
      <dsp:spPr>
        <a:xfrm>
          <a:off x="8229681" y="688"/>
          <a:ext cx="2425882" cy="1455529"/>
        </a:xfrm>
        <a:prstGeom prst="rect">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just" defTabSz="444500">
            <a:lnSpc>
              <a:spcPct val="90000"/>
            </a:lnSpc>
            <a:spcBef>
              <a:spcPct val="0"/>
            </a:spcBef>
            <a:spcAft>
              <a:spcPct val="35000"/>
            </a:spcAft>
            <a:buNone/>
          </a:pPr>
          <a:r>
            <a:rPr lang="es-MX" sz="1000" b="1" kern="1200" dirty="0">
              <a:solidFill>
                <a:schemeClr val="tx1"/>
              </a:solidFill>
              <a:latin typeface="Montserrat" panose="02000505000000020004" pitchFamily="2" charset="0"/>
            </a:rPr>
            <a:t>O001</a:t>
          </a:r>
          <a:r>
            <a:rPr lang="es-MX" sz="1000" kern="1200" dirty="0">
              <a:solidFill>
                <a:schemeClr val="tx1"/>
              </a:solidFill>
              <a:latin typeface="Montserrat" panose="02000505000000020004" pitchFamily="2" charset="0"/>
            </a:rPr>
            <a:t> Apoyo a la función pública y al mejoramiento de la gestión los cuales contribuyen a cubrir los sueldos de los funcionarios del Órgano Interno de control del CIDE.</a:t>
          </a:r>
        </a:p>
      </dsp:txBody>
      <dsp:txXfrm>
        <a:off x="8229681" y="688"/>
        <a:ext cx="2425882" cy="1455529"/>
      </dsp:txXfrm>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0.22773</cdr:x>
      <cdr:y>0.41077</cdr:y>
    </cdr:from>
    <cdr:to>
      <cdr:x>0.58334</cdr:x>
      <cdr:y>0.66566</cdr:y>
    </cdr:to>
    <cdr:sp macro="" textlink="">
      <cdr:nvSpPr>
        <cdr:cNvPr id="2" name="CuadroTexto 8">
          <a:extLst xmlns:a="http://schemas.openxmlformats.org/drawingml/2006/main">
            <a:ext uri="{FF2B5EF4-FFF2-40B4-BE49-F238E27FC236}">
              <a16:creationId xmlns:a16="http://schemas.microsoft.com/office/drawing/2014/main" id="{BEC1D730-4022-4B6B-A2F4-03AB951AE713}"/>
            </a:ext>
          </a:extLst>
        </cdr:cNvPr>
        <cdr:cNvSpPr txBox="1"/>
      </cdr:nvSpPr>
      <cdr:spPr>
        <a:xfrm xmlns:a="http://schemas.openxmlformats.org/drawingml/2006/main">
          <a:off x="1392257" y="1438378"/>
          <a:ext cx="2174031" cy="89255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algn="ctr"/>
          <a:r>
            <a:rPr lang="es-MX" sz="1600" b="1" dirty="0">
              <a:solidFill>
                <a:srgbClr val="FF0000"/>
              </a:solidFill>
              <a:latin typeface="Montserrat" panose="02000505000000020004" pitchFamily="2" charset="0"/>
            </a:rPr>
            <a:t>83%  </a:t>
          </a:r>
        </a:p>
        <a:p xmlns:a="http://schemas.openxmlformats.org/drawingml/2006/main">
          <a:pPr algn="ctr"/>
          <a:r>
            <a:rPr lang="es-MX" sz="1200" dirty="0">
              <a:latin typeface="Montserrat" panose="02000505000000020004" pitchFamily="2" charset="0"/>
            </a:rPr>
            <a:t>de los recursos se destinan a</a:t>
          </a:r>
        </a:p>
        <a:p xmlns:a="http://schemas.openxmlformats.org/drawingml/2006/main">
          <a:pPr algn="ctr"/>
          <a:r>
            <a:rPr lang="es-MX" sz="1200" dirty="0">
              <a:latin typeface="Montserrat" panose="02000505000000020004" pitchFamily="2" charset="0"/>
            </a:rPr>
            <a:t>actividades sustantivas</a:t>
          </a:r>
        </a:p>
      </cdr:txBody>
    </cdr:sp>
  </cdr:relSizeAnchor>
</c:userShapes>
</file>

<file path=ppt/drawings/drawing2.xml><?xml version="1.0" encoding="utf-8"?>
<c:userShapes xmlns:c="http://schemas.openxmlformats.org/drawingml/2006/chart">
  <cdr:relSizeAnchor xmlns:cdr="http://schemas.openxmlformats.org/drawingml/2006/chartDrawing">
    <cdr:from>
      <cdr:x>0.18857</cdr:x>
      <cdr:y>0.32641</cdr:y>
    </cdr:from>
    <cdr:to>
      <cdr:x>0.57219</cdr:x>
      <cdr:y>0.67359</cdr:y>
    </cdr:to>
    <cdr:sp macro="" textlink="">
      <cdr:nvSpPr>
        <cdr:cNvPr id="2" name="CuadroTexto 8">
          <a:extLst xmlns:a="http://schemas.openxmlformats.org/drawingml/2006/main">
            <a:ext uri="{FF2B5EF4-FFF2-40B4-BE49-F238E27FC236}">
              <a16:creationId xmlns:a16="http://schemas.microsoft.com/office/drawing/2014/main" id="{FF285906-99DE-4D93-B5D9-F17C45FE113E}"/>
            </a:ext>
          </a:extLst>
        </cdr:cNvPr>
        <cdr:cNvSpPr txBox="1"/>
      </cdr:nvSpPr>
      <cdr:spPr>
        <a:xfrm xmlns:a="http://schemas.openxmlformats.org/drawingml/2006/main">
          <a:off x="766480" y="965583"/>
          <a:ext cx="1559263" cy="10270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s-MX" sz="1600" b="1" dirty="0">
              <a:solidFill>
                <a:srgbClr val="FF0000"/>
              </a:solidFill>
              <a:latin typeface="Montserrat" panose="02000505000000020004" pitchFamily="2" charset="0"/>
            </a:rPr>
            <a:t>72%  </a:t>
          </a:r>
        </a:p>
        <a:p xmlns:a="http://schemas.openxmlformats.org/drawingml/2006/main">
          <a:pPr algn="ctr"/>
          <a:r>
            <a:rPr lang="es-MX" sz="1200" dirty="0">
              <a:latin typeface="Montserrat" panose="02000505000000020004" pitchFamily="2" charset="0"/>
            </a:rPr>
            <a:t>de los recursos están asociados al nivel de ocupación</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0E016B-CAC3-6B4C-90C0-D7AA6A747DA3}" type="datetimeFigureOut">
              <a:rPr lang="es-MX" smtClean="0"/>
              <a:t>11/08/2021</a:t>
            </a:fld>
            <a:endParaRPr lang="es-MX"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BF3107-FFE8-3645-B89F-777090C37BF5}" type="slidenum">
              <a:rPr lang="es-MX" smtClean="0"/>
              <a:t>‹Nº›</a:t>
            </a:fld>
            <a:endParaRPr lang="es-MX" dirty="0"/>
          </a:p>
        </p:txBody>
      </p:sp>
    </p:spTree>
    <p:extLst>
      <p:ext uri="{BB962C8B-B14F-4D97-AF65-F5344CB8AC3E}">
        <p14:creationId xmlns:p14="http://schemas.microsoft.com/office/powerpoint/2010/main" val="3198904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BF3107-FFE8-3645-B89F-777090C37BF5}" type="slidenum">
              <a:rPr kumimoji="0" lang="es-MX"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MX"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0029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Diapositiva de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7" name="Título 1">
            <a:extLst>
              <a:ext uri="{FF2B5EF4-FFF2-40B4-BE49-F238E27FC236}">
                <a16:creationId xmlns:a16="http://schemas.microsoft.com/office/drawing/2014/main" id="{7609FFF5-262F-BE4B-9727-825EDD3DA84A}"/>
              </a:ext>
            </a:extLst>
          </p:cNvPr>
          <p:cNvSpPr>
            <a:spLocks noGrp="1"/>
          </p:cNvSpPr>
          <p:nvPr>
            <p:ph type="title" hasCustomPrompt="1"/>
          </p:nvPr>
        </p:nvSpPr>
        <p:spPr>
          <a:xfrm>
            <a:off x="363220" y="1631315"/>
            <a:ext cx="11465560" cy="1325563"/>
          </a:xfrm>
          <a:prstGeom prst="rect">
            <a:avLst/>
          </a:prstGeom>
          <a:noFill/>
        </p:spPr>
        <p:txBody>
          <a:bodyPr/>
          <a:lstStyle>
            <a:lvl1pPr algn="ctr">
              <a:defRPr b="0" i="0">
                <a:solidFill>
                  <a:srgbClr val="DEC9A2"/>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8" name="Marcador de contenido 2">
            <a:extLst>
              <a:ext uri="{FF2B5EF4-FFF2-40B4-BE49-F238E27FC236}">
                <a16:creationId xmlns:a16="http://schemas.microsoft.com/office/drawing/2014/main" id="{37BDC73D-88AC-3D46-B0FC-8933DC5B58A9}"/>
              </a:ext>
            </a:extLst>
          </p:cNvPr>
          <p:cNvSpPr>
            <a:spLocks noGrp="1"/>
          </p:cNvSpPr>
          <p:nvPr>
            <p:ph idx="1" hasCustomPrompt="1"/>
          </p:nvPr>
        </p:nvSpPr>
        <p:spPr>
          <a:xfrm>
            <a:off x="363220" y="3270884"/>
            <a:ext cx="11465560" cy="1137921"/>
          </a:xfrm>
          <a:prstGeom prst="rect">
            <a:avLst/>
          </a:prstGeom>
        </p:spPr>
        <p:txBody>
          <a:bodyPr>
            <a:normAutofit/>
          </a:bodyPr>
          <a:lstStyle>
            <a:lvl1pPr marL="0" indent="0" algn="ctr">
              <a:buNone/>
              <a:defRPr sz="2400" b="0" i="0">
                <a:solidFill>
                  <a:schemeClr val="bg1"/>
                </a:solidFill>
                <a:latin typeface="Montserrat SemiBold" panose="00000700000000000000" pitchFamily="2" charset="0"/>
              </a:defRPr>
            </a:lvl1pPr>
          </a:lstStyle>
          <a:p>
            <a:r>
              <a:rPr lang="es-ES" dirty="0"/>
              <a:t>LOREM IPSUM</a:t>
            </a:r>
          </a:p>
        </p:txBody>
      </p:sp>
      <p:cxnSp>
        <p:nvCxnSpPr>
          <p:cNvPr id="3" name="Conector recto 2">
            <a:extLst>
              <a:ext uri="{FF2B5EF4-FFF2-40B4-BE49-F238E27FC236}">
                <a16:creationId xmlns:a16="http://schemas.microsoft.com/office/drawing/2014/main" id="{C516FB4C-D80E-574A-85E4-0DF8B29E79BF}"/>
              </a:ext>
            </a:extLst>
          </p:cNvPr>
          <p:cNvCxnSpPr/>
          <p:nvPr userDrawn="1"/>
        </p:nvCxnSpPr>
        <p:spPr>
          <a:xfrm>
            <a:off x="2006600" y="3048000"/>
            <a:ext cx="8178800" cy="0"/>
          </a:xfrm>
          <a:prstGeom prst="line">
            <a:avLst/>
          </a:prstGeom>
          <a:ln w="38100">
            <a:solidFill>
              <a:srgbClr val="DEC9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416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4_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86080" y="568859"/>
            <a:ext cx="4155440" cy="1325563"/>
          </a:xfrm>
          <a:prstGeom prst="rect">
            <a:avLst/>
          </a:prstGeom>
          <a:noFill/>
        </p:spPr>
        <p:txBody>
          <a:bodyPr>
            <a:normAutofit/>
          </a:bodyPr>
          <a:lstStyle>
            <a:lvl1pPr algn="l">
              <a:defRPr sz="3600" b="0" i="0">
                <a:solidFill>
                  <a:schemeClr val="tx1">
                    <a:lumMod val="65000"/>
                    <a:lumOff val="35000"/>
                  </a:schemeClr>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5029200" y="1825625"/>
            <a:ext cx="6324600" cy="4351338"/>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4065365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5_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452120" y="542983"/>
            <a:ext cx="4114800" cy="1029144"/>
          </a:xfrm>
          <a:prstGeom prst="rect">
            <a:avLst/>
          </a:prstGeom>
          <a:noFill/>
        </p:spPr>
        <p:txBody>
          <a:bodyPr>
            <a:normAutofit/>
          </a:bodyPr>
          <a:lstStyle>
            <a:lvl1pPr algn="l">
              <a:defRPr sz="3600" b="0" i="0">
                <a:solidFill>
                  <a:srgbClr val="245C4F"/>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988560" y="1825625"/>
            <a:ext cx="6365240" cy="4351338"/>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2338441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6_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274317" y="578802"/>
            <a:ext cx="4036423" cy="1260475"/>
          </a:xfrm>
          <a:prstGeom prst="rect">
            <a:avLst/>
          </a:prstGeom>
          <a:noFill/>
        </p:spPr>
        <p:txBody>
          <a:bodyPr>
            <a:normAutofit/>
          </a:bodyPr>
          <a:lstStyle>
            <a:lvl1pPr algn="l">
              <a:defRPr sz="3900" b="0" i="0">
                <a:solidFill>
                  <a:srgbClr val="A42145"/>
                </a:solidFill>
                <a:latin typeface="Montserrat SemiBold" panose="00000700000000000000" pitchFamily="2" charset="0"/>
              </a:defRPr>
            </a:lvl1pPr>
          </a:lstStyle>
          <a:p>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785360" y="1209040"/>
            <a:ext cx="6568440" cy="49679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3438024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s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2BA57C4-7E93-7040-8A57-4BA7102B5448}"/>
              </a:ext>
            </a:extLst>
          </p:cNvPr>
          <p:cNvSpPr>
            <a:spLocks noGrp="1"/>
          </p:cNvSpPr>
          <p:nvPr>
            <p:ph sz="half" idx="1"/>
          </p:nvPr>
        </p:nvSpPr>
        <p:spPr>
          <a:xfrm>
            <a:off x="369652" y="2164079"/>
            <a:ext cx="4008846" cy="4012883"/>
          </a:xfrm>
          <a:prstGeom prst="rect">
            <a:avLst/>
          </a:prstGeom>
        </p:spPr>
        <p:txBody>
          <a:bodyPr/>
          <a:lstStyle>
            <a:lvl1pPr>
              <a:defRPr b="0" i="0">
                <a:latin typeface="Montserrat" pitchFamily="2" charset="77"/>
              </a:defRPr>
            </a:lvl1pPr>
          </a:lstStyle>
          <a:p>
            <a:r>
              <a:rPr lang="es-ES" dirty="0"/>
              <a:t>Editar los estilos de texto del patrón
Segundo nivel
Tercer nivel
Cuarto nivel
Quinto nivel</a:t>
            </a:r>
            <a:endParaRPr lang="es-MX" dirty="0"/>
          </a:p>
        </p:txBody>
      </p:sp>
      <p:sp>
        <p:nvSpPr>
          <p:cNvPr id="4" name="Marcador de contenido 3">
            <a:extLst>
              <a:ext uri="{FF2B5EF4-FFF2-40B4-BE49-F238E27FC236}">
                <a16:creationId xmlns:a16="http://schemas.microsoft.com/office/drawing/2014/main" id="{B58E4C7A-699F-8B48-881A-B5DA4F7729DB}"/>
              </a:ext>
            </a:extLst>
          </p:cNvPr>
          <p:cNvSpPr>
            <a:spLocks noGrp="1"/>
          </p:cNvSpPr>
          <p:nvPr>
            <p:ph sz="half" idx="2"/>
          </p:nvPr>
        </p:nvSpPr>
        <p:spPr>
          <a:xfrm>
            <a:off x="4996542" y="2164079"/>
            <a:ext cx="6357257" cy="4012883"/>
          </a:xfrm>
          <a:prstGeom prst="rect">
            <a:avLst/>
          </a:prstGeom>
        </p:spPr>
        <p:txBody>
          <a:bodyPr/>
          <a:lstStyle>
            <a:lvl1pPr>
              <a:defRPr b="0" i="0">
                <a:latin typeface="Montserrat" pitchFamily="2" charset="77"/>
              </a:defRPr>
            </a:lvl1pPr>
          </a:lstStyle>
          <a:p>
            <a:r>
              <a:rPr lang="es-ES" dirty="0"/>
              <a:t>Editar los estilos de texto del patrón
Segundo nivel
Tercer nivel
Cuarto nivel
Quinto nivel</a:t>
            </a:r>
            <a:endParaRPr lang="es-MX" dirty="0"/>
          </a:p>
        </p:txBody>
      </p:sp>
      <p:sp>
        <p:nvSpPr>
          <p:cNvPr id="5" name="Marcador de fecha 4">
            <a:extLst>
              <a:ext uri="{FF2B5EF4-FFF2-40B4-BE49-F238E27FC236}">
                <a16:creationId xmlns:a16="http://schemas.microsoft.com/office/drawing/2014/main" id="{7643D9A1-AF1A-5C49-9963-CA564481E9D2}"/>
              </a:ext>
            </a:extLst>
          </p:cNvPr>
          <p:cNvSpPr>
            <a:spLocks noGrp="1"/>
          </p:cNvSpPr>
          <p:nvPr>
            <p:ph type="dt" sz="half" idx="10"/>
          </p:nvPr>
        </p:nvSpPr>
        <p:spPr/>
        <p:txBody>
          <a:bodyPr/>
          <a:lstStyle>
            <a:lvl1pPr>
              <a:defRPr b="0" i="0">
                <a:latin typeface="Montserrat" pitchFamily="2" charset="77"/>
              </a:defRPr>
            </a:lvl1pPr>
          </a:lstStyle>
          <a:p>
            <a:fld id="{62B8DF0E-90BF-EC4E-8934-156187A1162F}" type="datetimeFigureOut">
              <a:rPr lang="es-MX" smtClean="0"/>
              <a:pPr/>
              <a:t>11/08/2021</a:t>
            </a:fld>
            <a:endParaRPr lang="es-MX" dirty="0"/>
          </a:p>
        </p:txBody>
      </p:sp>
      <p:sp>
        <p:nvSpPr>
          <p:cNvPr id="6" name="Marcador de pie de página 5">
            <a:extLst>
              <a:ext uri="{FF2B5EF4-FFF2-40B4-BE49-F238E27FC236}">
                <a16:creationId xmlns:a16="http://schemas.microsoft.com/office/drawing/2014/main" id="{189B1503-FEA8-AE42-A3F9-8B406AE3D36C}"/>
              </a:ext>
            </a:extLst>
          </p:cNvPr>
          <p:cNvSpPr>
            <a:spLocks noGrp="1"/>
          </p:cNvSpPr>
          <p:nvPr>
            <p:ph type="ftr" sz="quarter" idx="11"/>
          </p:nvPr>
        </p:nvSpPr>
        <p:spPr/>
        <p:txBody>
          <a:bodyPr/>
          <a:lstStyle>
            <a:lvl1pPr>
              <a:defRPr b="0" i="0">
                <a:latin typeface="Montserrat" pitchFamily="2" charset="77"/>
              </a:defRPr>
            </a:lvl1pPr>
          </a:lstStyle>
          <a:p>
            <a:endParaRPr lang="es-MX" dirty="0"/>
          </a:p>
        </p:txBody>
      </p:sp>
      <p:sp>
        <p:nvSpPr>
          <p:cNvPr id="7" name="Marcador de número de diapositiva 6">
            <a:extLst>
              <a:ext uri="{FF2B5EF4-FFF2-40B4-BE49-F238E27FC236}">
                <a16:creationId xmlns:a16="http://schemas.microsoft.com/office/drawing/2014/main" id="{B091CCD4-9468-2640-A697-0BC433441331}"/>
              </a:ext>
            </a:extLst>
          </p:cNvPr>
          <p:cNvSpPr>
            <a:spLocks noGrp="1"/>
          </p:cNvSpPr>
          <p:nvPr>
            <p:ph type="sldNum" sz="quarter" idx="12"/>
          </p:nvPr>
        </p:nvSpPr>
        <p:spPr/>
        <p:txBody>
          <a:bodyPr/>
          <a:lstStyle>
            <a:lvl1pPr>
              <a:defRPr b="0" i="0">
                <a:latin typeface="Montserrat" pitchFamily="2" charset="77"/>
              </a:defRPr>
            </a:lvl1pPr>
          </a:lstStyle>
          <a:p>
            <a:fld id="{C119739B-ACC7-1A4E-906B-A9546BA1AB75}" type="slidenum">
              <a:rPr lang="es-MX" smtClean="0"/>
              <a:pPr/>
              <a:t>‹Nº›</a:t>
            </a:fld>
            <a:endParaRPr lang="es-MX" dirty="0"/>
          </a:p>
        </p:txBody>
      </p:sp>
      <p:sp>
        <p:nvSpPr>
          <p:cNvPr id="12" name="Título 1">
            <a:extLst>
              <a:ext uri="{FF2B5EF4-FFF2-40B4-BE49-F238E27FC236}">
                <a16:creationId xmlns:a16="http://schemas.microsoft.com/office/drawing/2014/main" id="{29FCE891-2873-1849-A37C-A2CF6D30A712}"/>
              </a:ext>
            </a:extLst>
          </p:cNvPr>
          <p:cNvSpPr txBox="1">
            <a:spLocks/>
          </p:cNvSpPr>
          <p:nvPr userDrawn="1"/>
        </p:nvSpPr>
        <p:spPr>
          <a:xfrm>
            <a:off x="838200" y="1669777"/>
            <a:ext cx="10515600" cy="1325563"/>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endParaRPr lang="es-MX" dirty="0"/>
          </a:p>
        </p:txBody>
      </p:sp>
      <p:sp>
        <p:nvSpPr>
          <p:cNvPr id="16" name="Text Placeholder 15"/>
          <p:cNvSpPr>
            <a:spLocks noGrp="1"/>
          </p:cNvSpPr>
          <p:nvPr>
            <p:ph type="body" sz="quarter" idx="13" hasCustomPrompt="1"/>
          </p:nvPr>
        </p:nvSpPr>
        <p:spPr>
          <a:xfrm>
            <a:off x="370114" y="366713"/>
            <a:ext cx="4008846" cy="1303337"/>
          </a:xfrm>
          <a:prstGeom prst="rect">
            <a:avLst/>
          </a:prstGeom>
        </p:spPr>
        <p:txBody>
          <a:bodyPr>
            <a:normAutofit/>
          </a:bodyPr>
          <a:lstStyle>
            <a:lvl1pPr marL="0" indent="0">
              <a:buNone/>
              <a:defRPr sz="3200">
                <a:solidFill>
                  <a:srgbClr val="A42145"/>
                </a:solidFill>
                <a:latin typeface="Montserrat SemiBold" panose="00000700000000000000" pitchFamily="2" charset="0"/>
              </a:defRPr>
            </a:lvl1pPr>
          </a:lstStyle>
          <a:p>
            <a:pPr lvl="0"/>
            <a:r>
              <a:rPr lang="en-US" dirty="0"/>
              <a:t>CLICK TO EDIT MASTER TEXT STYLES</a:t>
            </a:r>
          </a:p>
        </p:txBody>
      </p:sp>
    </p:spTree>
    <p:extLst>
      <p:ext uri="{BB962C8B-B14F-4D97-AF65-F5344CB8AC3E}">
        <p14:creationId xmlns:p14="http://schemas.microsoft.com/office/powerpoint/2010/main" val="27836569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ación">
    <p:bg>
      <p:bgPr>
        <a:blipFill dpi="0"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F6B79C-27DF-DA46-9B64-4E0256DA97D5}"/>
              </a:ext>
            </a:extLst>
          </p:cNvPr>
          <p:cNvSpPr>
            <a:spLocks noGrp="1"/>
          </p:cNvSpPr>
          <p:nvPr>
            <p:ph type="title" hasCustomPrompt="1"/>
          </p:nvPr>
        </p:nvSpPr>
        <p:spPr>
          <a:xfrm>
            <a:off x="839788" y="365125"/>
            <a:ext cx="6116183" cy="1325563"/>
          </a:xfrm>
          <a:prstGeom prst="rect">
            <a:avLst/>
          </a:prstGeom>
        </p:spPr>
        <p:txBody>
          <a:bodyPr>
            <a:noAutofit/>
          </a:bodyPr>
          <a:lstStyle>
            <a:lvl1pPr>
              <a:defRPr sz="3200" b="1" i="0">
                <a:solidFill>
                  <a:srgbClr val="404040"/>
                </a:solidFill>
                <a:latin typeface="Montserrat SemiBold" pitchFamily="2" charset="77"/>
              </a:defRPr>
            </a:lvl1pPr>
          </a:lstStyle>
          <a:p>
            <a:r>
              <a:rPr lang="es-ES" dirty="0"/>
              <a:t>HAGA CLICK PARA MODIFICAR EL ESTILO DE TÍTULO DEL PATRÓN</a:t>
            </a:r>
            <a:endParaRPr lang="es-MX" dirty="0"/>
          </a:p>
        </p:txBody>
      </p:sp>
      <p:sp>
        <p:nvSpPr>
          <p:cNvPr id="3" name="Marcador de texto 2">
            <a:extLst>
              <a:ext uri="{FF2B5EF4-FFF2-40B4-BE49-F238E27FC236}">
                <a16:creationId xmlns:a16="http://schemas.microsoft.com/office/drawing/2014/main" id="{8BC9834F-FDDC-E444-AA42-F599DEF8AFB7}"/>
              </a:ext>
            </a:extLst>
          </p:cNvPr>
          <p:cNvSpPr>
            <a:spLocks noGrp="1"/>
          </p:cNvSpPr>
          <p:nvPr>
            <p:ph type="body" idx="1"/>
          </p:nvPr>
        </p:nvSpPr>
        <p:spPr>
          <a:xfrm>
            <a:off x="839788" y="2036762"/>
            <a:ext cx="5682932" cy="823912"/>
          </a:xfrm>
          <a:prstGeom prst="rect">
            <a:avLst/>
          </a:prstGeom>
        </p:spPr>
        <p:txBody>
          <a:bodyPr anchor="b">
            <a:noAutofit/>
          </a:bodyPr>
          <a:lstStyle>
            <a:lvl1pPr marL="0" indent="0">
              <a:buNone/>
              <a:defRPr sz="2800" b="0" i="0">
                <a:solidFill>
                  <a:srgbClr val="404040"/>
                </a:solidFill>
                <a:latin typeface="Montserrat Medium"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endParaRPr lang="es-MX" dirty="0"/>
          </a:p>
        </p:txBody>
      </p:sp>
      <p:sp>
        <p:nvSpPr>
          <p:cNvPr id="4" name="Marcador de contenido 3">
            <a:extLst>
              <a:ext uri="{FF2B5EF4-FFF2-40B4-BE49-F238E27FC236}">
                <a16:creationId xmlns:a16="http://schemas.microsoft.com/office/drawing/2014/main" id="{E804EBD2-6E8F-DD4D-A7F0-B009AC0DF707}"/>
              </a:ext>
            </a:extLst>
          </p:cNvPr>
          <p:cNvSpPr>
            <a:spLocks noGrp="1"/>
          </p:cNvSpPr>
          <p:nvPr>
            <p:ph sz="half" idx="2"/>
          </p:nvPr>
        </p:nvSpPr>
        <p:spPr>
          <a:xfrm>
            <a:off x="839788" y="3072445"/>
            <a:ext cx="5682932" cy="2625726"/>
          </a:xfrm>
          <a:prstGeom prst="rect">
            <a:avLst/>
          </a:prstGeom>
        </p:spPr>
        <p:txBody>
          <a:bodyPr>
            <a:normAutofit/>
          </a:bodyPr>
          <a:lstStyle>
            <a:lvl1pPr>
              <a:defRPr sz="2400" b="0" i="0">
                <a:solidFill>
                  <a:srgbClr val="404040"/>
                </a:solidFill>
                <a:latin typeface="Montserrat Medium" pitchFamily="2" charset="77"/>
              </a:defRPr>
            </a:lvl1pPr>
          </a:lstStyle>
          <a:p>
            <a:r>
              <a:rPr lang="es-ES" dirty="0"/>
              <a:t>Editar los estilos de texto del patrón
Segundo nivel
Tercer nivel
Cuarto nivel
Quinto nivel</a:t>
            </a:r>
            <a:endParaRPr lang="es-MX" dirty="0"/>
          </a:p>
        </p:txBody>
      </p:sp>
      <p:sp>
        <p:nvSpPr>
          <p:cNvPr id="5" name="Marcador de texto 4">
            <a:extLst>
              <a:ext uri="{FF2B5EF4-FFF2-40B4-BE49-F238E27FC236}">
                <a16:creationId xmlns:a16="http://schemas.microsoft.com/office/drawing/2014/main" id="{0476336B-7889-A545-8051-B71747F39B6D}"/>
              </a:ext>
            </a:extLst>
          </p:cNvPr>
          <p:cNvSpPr>
            <a:spLocks noGrp="1"/>
          </p:cNvSpPr>
          <p:nvPr>
            <p:ph type="body" sz="quarter" idx="3"/>
          </p:nvPr>
        </p:nvSpPr>
        <p:spPr>
          <a:xfrm>
            <a:off x="7807960" y="2051684"/>
            <a:ext cx="3967480" cy="823912"/>
          </a:xfrm>
          <a:prstGeom prst="rect">
            <a:avLst/>
          </a:prstGeom>
        </p:spPr>
        <p:txBody>
          <a:bodyPr anchor="b">
            <a:noAutofit/>
          </a:bodyPr>
          <a:lstStyle>
            <a:lvl1pPr marL="0" indent="0">
              <a:buNone/>
              <a:defRPr sz="2800" b="0" i="0">
                <a:latin typeface="Montserrat Medium"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endParaRPr lang="es-MX" dirty="0"/>
          </a:p>
        </p:txBody>
      </p:sp>
      <p:sp>
        <p:nvSpPr>
          <p:cNvPr id="6" name="Marcador de contenido 5">
            <a:extLst>
              <a:ext uri="{FF2B5EF4-FFF2-40B4-BE49-F238E27FC236}">
                <a16:creationId xmlns:a16="http://schemas.microsoft.com/office/drawing/2014/main" id="{975D9E89-2F81-8E4E-8F00-6E2A93AE2FB2}"/>
              </a:ext>
            </a:extLst>
          </p:cNvPr>
          <p:cNvSpPr>
            <a:spLocks noGrp="1"/>
          </p:cNvSpPr>
          <p:nvPr>
            <p:ph sz="quarter" idx="4"/>
          </p:nvPr>
        </p:nvSpPr>
        <p:spPr>
          <a:xfrm>
            <a:off x="7807960" y="3072445"/>
            <a:ext cx="3967480" cy="2625726"/>
          </a:xfrm>
          <a:prstGeom prst="rect">
            <a:avLst/>
          </a:prstGeom>
        </p:spPr>
        <p:txBody>
          <a:bodyPr>
            <a:normAutofit/>
          </a:bodyPr>
          <a:lstStyle>
            <a:lvl1pPr>
              <a:defRPr sz="2400" b="0" i="0">
                <a:latin typeface="Montserrat Medium" pitchFamily="2" charset="77"/>
              </a:defRPr>
            </a:lvl1pPr>
          </a:lstStyle>
          <a:p>
            <a:r>
              <a:rPr lang="es-ES" dirty="0"/>
              <a:t>Editar los estilos de texto del patrón
Segundo nivel
Tercer nivel
Cuarto nivel
Quinto nivel</a:t>
            </a:r>
            <a:endParaRPr lang="es-MX" dirty="0"/>
          </a:p>
        </p:txBody>
      </p:sp>
      <p:sp>
        <p:nvSpPr>
          <p:cNvPr id="7" name="Marcador de fecha 6">
            <a:extLst>
              <a:ext uri="{FF2B5EF4-FFF2-40B4-BE49-F238E27FC236}">
                <a16:creationId xmlns:a16="http://schemas.microsoft.com/office/drawing/2014/main" id="{B5A9B9FE-8B4D-2C49-9079-B4D8CA369EB3}"/>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8" name="Marcador de pie de página 7">
            <a:extLst>
              <a:ext uri="{FF2B5EF4-FFF2-40B4-BE49-F238E27FC236}">
                <a16:creationId xmlns:a16="http://schemas.microsoft.com/office/drawing/2014/main" id="{8BB4BDA2-120C-E14E-8684-F8383129C81B}"/>
              </a:ext>
            </a:extLst>
          </p:cNvPr>
          <p:cNvSpPr>
            <a:spLocks noGrp="1"/>
          </p:cNvSpPr>
          <p:nvPr>
            <p:ph type="ftr" sz="quarter" idx="11"/>
          </p:nvPr>
        </p:nvSpPr>
        <p:spPr/>
        <p:txBody>
          <a:bodyPr/>
          <a:lstStyle/>
          <a:p>
            <a:endParaRPr lang="es-MX" dirty="0"/>
          </a:p>
        </p:txBody>
      </p:sp>
      <p:sp>
        <p:nvSpPr>
          <p:cNvPr id="9" name="Marcador de número de diapositiva 8">
            <a:extLst>
              <a:ext uri="{FF2B5EF4-FFF2-40B4-BE49-F238E27FC236}">
                <a16:creationId xmlns:a16="http://schemas.microsoft.com/office/drawing/2014/main" id="{918733FD-8434-2949-8A2A-43A2A44FCB2F}"/>
              </a:ext>
            </a:extLst>
          </p:cNvPr>
          <p:cNvSpPr>
            <a:spLocks noGrp="1"/>
          </p:cNvSpPr>
          <p:nvPr>
            <p:ph type="sldNum" sz="quarter" idx="12"/>
          </p:nvPr>
        </p:nvSpPr>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1610021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lo el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683DC7C-0DFD-A146-96AA-922A0BD91A73}"/>
              </a:ext>
            </a:extLst>
          </p:cNvPr>
          <p:cNvSpPr>
            <a:spLocks noGrp="1"/>
          </p:cNvSpPr>
          <p:nvPr>
            <p:ph type="dt" sz="half" idx="10"/>
          </p:nvPr>
        </p:nvSpPr>
        <p:spPr>
          <a:xfrm>
            <a:off x="893957" y="6356350"/>
            <a:ext cx="2743200" cy="365125"/>
          </a:xfrm>
        </p:spPr>
        <p:txBody>
          <a:bodyPr/>
          <a:lstStyle/>
          <a:p>
            <a:fld id="{62B8DF0E-90BF-EC4E-8934-156187A1162F}" type="datetimeFigureOut">
              <a:rPr lang="es-MX" smtClean="0"/>
              <a:t>11/08/2021</a:t>
            </a:fld>
            <a:endParaRPr lang="es-MX" dirty="0"/>
          </a:p>
        </p:txBody>
      </p:sp>
      <p:sp>
        <p:nvSpPr>
          <p:cNvPr id="4" name="Marcador de pie de página 3">
            <a:extLst>
              <a:ext uri="{FF2B5EF4-FFF2-40B4-BE49-F238E27FC236}">
                <a16:creationId xmlns:a16="http://schemas.microsoft.com/office/drawing/2014/main" id="{FF2200DE-3D26-A84D-8F5E-384E93FCFB61}"/>
              </a:ext>
            </a:extLst>
          </p:cNvPr>
          <p:cNvSpPr>
            <a:spLocks noGrp="1"/>
          </p:cNvSpPr>
          <p:nvPr>
            <p:ph type="ftr" sz="quarter" idx="11"/>
          </p:nvPr>
        </p:nvSpPr>
        <p:spPr/>
        <p:txBody>
          <a:bodyPr/>
          <a:lstStyle/>
          <a:p>
            <a:endParaRPr lang="es-MX" dirty="0"/>
          </a:p>
        </p:txBody>
      </p:sp>
      <p:sp>
        <p:nvSpPr>
          <p:cNvPr id="5" name="Marcador de número de diapositiva 4">
            <a:extLst>
              <a:ext uri="{FF2B5EF4-FFF2-40B4-BE49-F238E27FC236}">
                <a16:creationId xmlns:a16="http://schemas.microsoft.com/office/drawing/2014/main" id="{09D56C6E-3E4E-2E4E-A2D6-8B0B5AAE2D00}"/>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10" name="Text Placeholder 9"/>
          <p:cNvSpPr>
            <a:spLocks noGrp="1"/>
          </p:cNvSpPr>
          <p:nvPr>
            <p:ph type="body" sz="quarter" idx="13" hasCustomPrompt="1"/>
          </p:nvPr>
        </p:nvSpPr>
        <p:spPr>
          <a:xfrm>
            <a:off x="1088396" y="2837754"/>
            <a:ext cx="10126721" cy="561931"/>
          </a:xfrm>
          <a:prstGeom prst="rect">
            <a:avLst/>
          </a:prstGeom>
        </p:spPr>
        <p:txBody>
          <a:bodyPr>
            <a:normAutofit/>
          </a:bodyPr>
          <a:lstStyle>
            <a:lvl1pPr marL="0" indent="0" algn="ctr">
              <a:buNone/>
              <a:defRPr sz="4000">
                <a:solidFill>
                  <a:srgbClr val="DEC9A2"/>
                </a:solidFill>
                <a:latin typeface="Montserrat SemiBold" panose="00000700000000000000" pitchFamily="2" charset="0"/>
              </a:defRPr>
            </a:lvl1pPr>
          </a:lstStyle>
          <a:p>
            <a:pPr lvl="0"/>
            <a:r>
              <a:rPr lang="en-US" dirty="0"/>
              <a:t>CLICK TO EDIT MASTER TEXT STYLES</a:t>
            </a:r>
          </a:p>
        </p:txBody>
      </p:sp>
      <p:sp>
        <p:nvSpPr>
          <p:cNvPr id="12" name="Text Placeholder 11"/>
          <p:cNvSpPr>
            <a:spLocks noGrp="1"/>
          </p:cNvSpPr>
          <p:nvPr>
            <p:ph type="body" sz="quarter" idx="14" hasCustomPrompt="1"/>
          </p:nvPr>
        </p:nvSpPr>
        <p:spPr>
          <a:xfrm>
            <a:off x="2592137" y="3876851"/>
            <a:ext cx="7119240" cy="658812"/>
          </a:xfrm>
          <a:prstGeom prst="rect">
            <a:avLst/>
          </a:prstGeom>
        </p:spPr>
        <p:txBody>
          <a:bodyPr>
            <a:noAutofit/>
          </a:bodyPr>
          <a:lstStyle>
            <a:lvl1pPr marL="0" indent="0" algn="ctr">
              <a:buNone/>
              <a:defRPr sz="2800">
                <a:solidFill>
                  <a:schemeClr val="bg1"/>
                </a:solidFill>
                <a:latin typeface="Montserrat Medium" panose="00000600000000000000" pitchFamily="2" charset="0"/>
              </a:defRPr>
            </a:lvl1pPr>
            <a:lvl2pPr>
              <a:defRPr sz="2800">
                <a:solidFill>
                  <a:schemeClr val="bg1"/>
                </a:solidFill>
                <a:latin typeface="Montserrat Medium" panose="00000600000000000000" pitchFamily="2" charset="0"/>
              </a:defRPr>
            </a:lvl2pPr>
            <a:lvl3pPr>
              <a:defRPr sz="2400">
                <a:solidFill>
                  <a:schemeClr val="bg1"/>
                </a:solidFill>
                <a:latin typeface="Montserrat Medium" panose="00000600000000000000" pitchFamily="2" charset="0"/>
              </a:defRPr>
            </a:lvl3pPr>
            <a:lvl4pPr>
              <a:defRPr sz="2000">
                <a:solidFill>
                  <a:schemeClr val="bg1"/>
                </a:solidFill>
                <a:latin typeface="Montserrat Medium" panose="00000600000000000000" pitchFamily="2" charset="0"/>
              </a:defRPr>
            </a:lvl4pPr>
            <a:lvl5pPr>
              <a:defRPr sz="2000">
                <a:solidFill>
                  <a:schemeClr val="bg1"/>
                </a:solidFill>
                <a:latin typeface="Montserrat Medium" panose="00000600000000000000" pitchFamily="2" charset="0"/>
              </a:defRPr>
            </a:lvl5pPr>
          </a:lstStyle>
          <a:p>
            <a:pPr lvl="0"/>
            <a:r>
              <a:rPr lang="en-US" dirty="0"/>
              <a:t>CLICK TO EDIT MASTER TEXT STYLES</a:t>
            </a:r>
          </a:p>
        </p:txBody>
      </p:sp>
    </p:spTree>
    <p:extLst>
      <p:ext uri="{BB962C8B-B14F-4D97-AF65-F5344CB8AC3E}">
        <p14:creationId xmlns:p14="http://schemas.microsoft.com/office/powerpoint/2010/main" val="3919091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ido con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Marcador de fecha 4">
            <a:extLst>
              <a:ext uri="{FF2B5EF4-FFF2-40B4-BE49-F238E27FC236}">
                <a16:creationId xmlns:a16="http://schemas.microsoft.com/office/drawing/2014/main" id="{2E5D9DB7-F1B2-3941-8B03-1576108DD803}"/>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6" name="Marcador de pie de página 5">
            <a:extLst>
              <a:ext uri="{FF2B5EF4-FFF2-40B4-BE49-F238E27FC236}">
                <a16:creationId xmlns:a16="http://schemas.microsoft.com/office/drawing/2014/main" id="{6F695825-735B-B840-9E9D-D85D60F47FED}"/>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57711505-64F3-3849-8F5B-1CE6842C2B00}"/>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9" name="Text Placeholder 9">
            <a:extLst>
              <a:ext uri="{FF2B5EF4-FFF2-40B4-BE49-F238E27FC236}">
                <a16:creationId xmlns:a16="http://schemas.microsoft.com/office/drawing/2014/main" id="{6102310E-A4CF-E948-B792-8AFA51838E3D}"/>
              </a:ext>
            </a:extLst>
          </p:cNvPr>
          <p:cNvSpPr>
            <a:spLocks noGrp="1"/>
          </p:cNvSpPr>
          <p:nvPr>
            <p:ph type="body" sz="quarter" idx="13" hasCustomPrompt="1"/>
          </p:nvPr>
        </p:nvSpPr>
        <p:spPr>
          <a:xfrm>
            <a:off x="1088396" y="2854446"/>
            <a:ext cx="10126721" cy="561931"/>
          </a:xfrm>
          <a:prstGeom prst="rect">
            <a:avLst/>
          </a:prstGeom>
        </p:spPr>
        <p:txBody>
          <a:bodyPr>
            <a:normAutofit/>
          </a:bodyPr>
          <a:lstStyle>
            <a:lvl1pPr marL="0" indent="0" algn="ctr">
              <a:buNone/>
              <a:defRPr sz="4000">
                <a:solidFill>
                  <a:schemeClr val="tx1">
                    <a:lumMod val="65000"/>
                    <a:lumOff val="35000"/>
                  </a:schemeClr>
                </a:solidFill>
                <a:latin typeface="Montserrat SemiBold" panose="00000700000000000000" pitchFamily="2" charset="0"/>
              </a:defRPr>
            </a:lvl1pPr>
          </a:lstStyle>
          <a:p>
            <a:pPr lvl="0"/>
            <a:r>
              <a:rPr lang="en-US" dirty="0"/>
              <a:t>CLICK TO EDIT MASTER TEXT STYLES</a:t>
            </a:r>
          </a:p>
        </p:txBody>
      </p:sp>
      <p:sp>
        <p:nvSpPr>
          <p:cNvPr id="11" name="Text Placeholder 11">
            <a:extLst>
              <a:ext uri="{FF2B5EF4-FFF2-40B4-BE49-F238E27FC236}">
                <a16:creationId xmlns:a16="http://schemas.microsoft.com/office/drawing/2014/main" id="{29679F33-61C9-2945-B5BA-0DBAD352B110}"/>
              </a:ext>
            </a:extLst>
          </p:cNvPr>
          <p:cNvSpPr>
            <a:spLocks noGrp="1"/>
          </p:cNvSpPr>
          <p:nvPr>
            <p:ph type="body" sz="quarter" idx="14" hasCustomPrompt="1"/>
          </p:nvPr>
        </p:nvSpPr>
        <p:spPr>
          <a:xfrm>
            <a:off x="2592136" y="3898145"/>
            <a:ext cx="7119240" cy="658812"/>
          </a:xfrm>
          <a:prstGeom prst="rect">
            <a:avLst/>
          </a:prstGeom>
        </p:spPr>
        <p:txBody>
          <a:bodyPr>
            <a:noAutofit/>
          </a:bodyPr>
          <a:lstStyle>
            <a:lvl1pPr marL="0" indent="0" algn="ctr">
              <a:buNone/>
              <a:defRPr sz="2800">
                <a:solidFill>
                  <a:schemeClr val="tx1">
                    <a:lumMod val="65000"/>
                    <a:lumOff val="35000"/>
                  </a:schemeClr>
                </a:solidFill>
                <a:latin typeface="Montserrat Medium" panose="00000600000000000000" pitchFamily="2" charset="0"/>
              </a:defRPr>
            </a:lvl1pPr>
            <a:lvl2pPr>
              <a:defRPr sz="2800">
                <a:solidFill>
                  <a:schemeClr val="bg1"/>
                </a:solidFill>
                <a:latin typeface="Montserrat Medium" panose="00000600000000000000" pitchFamily="2" charset="0"/>
              </a:defRPr>
            </a:lvl2pPr>
            <a:lvl3pPr>
              <a:defRPr sz="2400">
                <a:solidFill>
                  <a:schemeClr val="bg1"/>
                </a:solidFill>
                <a:latin typeface="Montserrat Medium" panose="00000600000000000000" pitchFamily="2" charset="0"/>
              </a:defRPr>
            </a:lvl3pPr>
            <a:lvl4pPr>
              <a:defRPr sz="2000">
                <a:solidFill>
                  <a:schemeClr val="bg1"/>
                </a:solidFill>
                <a:latin typeface="Montserrat Medium" panose="00000600000000000000" pitchFamily="2" charset="0"/>
              </a:defRPr>
            </a:lvl4pPr>
            <a:lvl5pPr>
              <a:defRPr sz="2000">
                <a:solidFill>
                  <a:schemeClr val="bg1"/>
                </a:solidFill>
                <a:latin typeface="Montserrat Medium" panose="00000600000000000000" pitchFamily="2" charset="0"/>
              </a:defRPr>
            </a:lvl5pPr>
          </a:lstStyle>
          <a:p>
            <a:pPr lvl="0"/>
            <a:r>
              <a:rPr lang="en-US" dirty="0"/>
              <a:t>CLICK TO EDIT MASTER TEXT STYLES</a:t>
            </a:r>
          </a:p>
        </p:txBody>
      </p:sp>
    </p:spTree>
    <p:extLst>
      <p:ext uri="{BB962C8B-B14F-4D97-AF65-F5344CB8AC3E}">
        <p14:creationId xmlns:p14="http://schemas.microsoft.com/office/powerpoint/2010/main" val="31051938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 blanc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02F6A71-34EE-B34B-AFA7-18487432D518}"/>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3" name="Marcador de pie de página 2">
            <a:extLst>
              <a:ext uri="{FF2B5EF4-FFF2-40B4-BE49-F238E27FC236}">
                <a16:creationId xmlns:a16="http://schemas.microsoft.com/office/drawing/2014/main" id="{7A14938F-592E-C442-8304-19C2B2DCC562}"/>
              </a:ext>
            </a:extLst>
          </p:cNvPr>
          <p:cNvSpPr>
            <a:spLocks noGrp="1"/>
          </p:cNvSpPr>
          <p:nvPr>
            <p:ph type="ftr" sz="quarter" idx="11"/>
          </p:nvPr>
        </p:nvSpPr>
        <p:spPr/>
        <p:txBody>
          <a:bodyPr/>
          <a:lstStyle/>
          <a:p>
            <a:endParaRPr lang="es-MX" dirty="0"/>
          </a:p>
        </p:txBody>
      </p:sp>
      <p:sp>
        <p:nvSpPr>
          <p:cNvPr id="4" name="Marcador de número de diapositiva 3">
            <a:extLst>
              <a:ext uri="{FF2B5EF4-FFF2-40B4-BE49-F238E27FC236}">
                <a16:creationId xmlns:a16="http://schemas.microsoft.com/office/drawing/2014/main" id="{47B6C953-D0A6-0944-AF6E-40BEA205D382}"/>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7" name="Text Placeholder 9">
            <a:extLst>
              <a:ext uri="{FF2B5EF4-FFF2-40B4-BE49-F238E27FC236}">
                <a16:creationId xmlns:a16="http://schemas.microsoft.com/office/drawing/2014/main" id="{E24DA103-E0A4-614B-B8A5-B5EC39AB2F08}"/>
              </a:ext>
            </a:extLst>
          </p:cNvPr>
          <p:cNvSpPr>
            <a:spLocks noGrp="1"/>
          </p:cNvSpPr>
          <p:nvPr>
            <p:ph type="body" sz="quarter" idx="13" hasCustomPrompt="1"/>
          </p:nvPr>
        </p:nvSpPr>
        <p:spPr>
          <a:xfrm>
            <a:off x="1032639" y="2856183"/>
            <a:ext cx="10126721" cy="561931"/>
          </a:xfrm>
          <a:prstGeom prst="rect">
            <a:avLst/>
          </a:prstGeom>
        </p:spPr>
        <p:txBody>
          <a:bodyPr>
            <a:normAutofit/>
          </a:bodyPr>
          <a:lstStyle>
            <a:lvl1pPr marL="0" indent="0" algn="ctr">
              <a:buNone/>
              <a:defRPr sz="4000">
                <a:solidFill>
                  <a:srgbClr val="DEC9A2"/>
                </a:solidFill>
                <a:latin typeface="Montserrat SemiBold" panose="00000700000000000000" pitchFamily="2" charset="0"/>
              </a:defRPr>
            </a:lvl1pPr>
          </a:lstStyle>
          <a:p>
            <a:pPr lvl="0"/>
            <a:r>
              <a:rPr lang="en-US" dirty="0"/>
              <a:t>CLICK TO EDIT MASTER TEXT STYLES</a:t>
            </a:r>
          </a:p>
        </p:txBody>
      </p:sp>
      <p:sp>
        <p:nvSpPr>
          <p:cNvPr id="8" name="Text Placeholder 11">
            <a:extLst>
              <a:ext uri="{FF2B5EF4-FFF2-40B4-BE49-F238E27FC236}">
                <a16:creationId xmlns:a16="http://schemas.microsoft.com/office/drawing/2014/main" id="{0372707F-ED60-CD4B-B079-83E5321898BD}"/>
              </a:ext>
            </a:extLst>
          </p:cNvPr>
          <p:cNvSpPr>
            <a:spLocks noGrp="1"/>
          </p:cNvSpPr>
          <p:nvPr>
            <p:ph type="body" sz="quarter" idx="14" hasCustomPrompt="1"/>
          </p:nvPr>
        </p:nvSpPr>
        <p:spPr>
          <a:xfrm>
            <a:off x="2592137" y="3876851"/>
            <a:ext cx="7119240" cy="658812"/>
          </a:xfrm>
          <a:prstGeom prst="rect">
            <a:avLst/>
          </a:prstGeom>
        </p:spPr>
        <p:txBody>
          <a:bodyPr>
            <a:noAutofit/>
          </a:bodyPr>
          <a:lstStyle>
            <a:lvl1pPr marL="0" indent="0" algn="ctr">
              <a:buNone/>
              <a:defRPr sz="2800">
                <a:solidFill>
                  <a:schemeClr val="bg1"/>
                </a:solidFill>
                <a:latin typeface="Montserrat Medium" panose="00000600000000000000" pitchFamily="2" charset="0"/>
              </a:defRPr>
            </a:lvl1pPr>
            <a:lvl2pPr>
              <a:defRPr sz="2800">
                <a:solidFill>
                  <a:schemeClr val="bg1"/>
                </a:solidFill>
                <a:latin typeface="Montserrat Medium" panose="00000600000000000000" pitchFamily="2" charset="0"/>
              </a:defRPr>
            </a:lvl2pPr>
            <a:lvl3pPr>
              <a:defRPr sz="2400">
                <a:solidFill>
                  <a:schemeClr val="bg1"/>
                </a:solidFill>
                <a:latin typeface="Montserrat Medium" panose="00000600000000000000" pitchFamily="2" charset="0"/>
              </a:defRPr>
            </a:lvl3pPr>
            <a:lvl4pPr>
              <a:defRPr sz="2000">
                <a:solidFill>
                  <a:schemeClr val="bg1"/>
                </a:solidFill>
                <a:latin typeface="Montserrat Medium" panose="00000600000000000000" pitchFamily="2" charset="0"/>
              </a:defRPr>
            </a:lvl4pPr>
            <a:lvl5pPr>
              <a:defRPr sz="2000">
                <a:solidFill>
                  <a:schemeClr val="bg1"/>
                </a:solidFill>
                <a:latin typeface="Montserrat Medium" panose="00000600000000000000" pitchFamily="2" charset="0"/>
              </a:defRPr>
            </a:lvl5pPr>
          </a:lstStyle>
          <a:p>
            <a:pPr lvl="0"/>
            <a:r>
              <a:rPr lang="en-US" dirty="0"/>
              <a:t>CLICK TO EDIT MASTER TEXT STYLES</a:t>
            </a:r>
          </a:p>
        </p:txBody>
      </p:sp>
    </p:spTree>
    <p:extLst>
      <p:ext uri="{BB962C8B-B14F-4D97-AF65-F5344CB8AC3E}">
        <p14:creationId xmlns:p14="http://schemas.microsoft.com/office/powerpoint/2010/main" val="3855446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de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11" name="Título 1">
            <a:extLst>
              <a:ext uri="{FF2B5EF4-FFF2-40B4-BE49-F238E27FC236}">
                <a16:creationId xmlns:a16="http://schemas.microsoft.com/office/drawing/2014/main" id="{31901168-FEF9-924E-8853-923253593220}"/>
              </a:ext>
            </a:extLst>
          </p:cNvPr>
          <p:cNvSpPr>
            <a:spLocks noGrp="1"/>
          </p:cNvSpPr>
          <p:nvPr>
            <p:ph type="title" hasCustomPrompt="1"/>
          </p:nvPr>
        </p:nvSpPr>
        <p:spPr>
          <a:xfrm>
            <a:off x="363220" y="2438399"/>
            <a:ext cx="11465560" cy="573895"/>
          </a:xfrm>
          <a:prstGeom prst="rect">
            <a:avLst/>
          </a:prstGeom>
          <a:noFill/>
        </p:spPr>
        <p:txBody>
          <a:bodyPr/>
          <a:lstStyle>
            <a:lvl1pPr algn="ctr">
              <a:defRPr b="0" i="0">
                <a:solidFill>
                  <a:srgbClr val="DEC9A2"/>
                </a:solidFill>
                <a:latin typeface="Montserrat SemiBold" panose="00000700000000000000" pitchFamily="2" charset="0"/>
              </a:defRPr>
            </a:lvl1pPr>
          </a:lstStyle>
          <a:p>
            <a:r>
              <a:rPr lang="es-ES" dirty="0"/>
              <a:t>LOREM IPSUM</a:t>
            </a:r>
            <a:endParaRPr lang="es-MX" dirty="0"/>
          </a:p>
        </p:txBody>
      </p:sp>
      <p:sp>
        <p:nvSpPr>
          <p:cNvPr id="12" name="Marcador de contenido 2">
            <a:extLst>
              <a:ext uri="{FF2B5EF4-FFF2-40B4-BE49-F238E27FC236}">
                <a16:creationId xmlns:a16="http://schemas.microsoft.com/office/drawing/2014/main" id="{32B3750D-6380-9D46-8C74-61632B62325D}"/>
              </a:ext>
            </a:extLst>
          </p:cNvPr>
          <p:cNvSpPr>
            <a:spLocks noGrp="1"/>
          </p:cNvSpPr>
          <p:nvPr>
            <p:ph idx="1" hasCustomPrompt="1"/>
          </p:nvPr>
        </p:nvSpPr>
        <p:spPr>
          <a:xfrm>
            <a:off x="363220" y="3270884"/>
            <a:ext cx="11465560" cy="1137921"/>
          </a:xfrm>
          <a:prstGeom prst="rect">
            <a:avLst/>
          </a:prstGeom>
        </p:spPr>
        <p:txBody>
          <a:bodyPr>
            <a:normAutofit/>
          </a:bodyPr>
          <a:lstStyle>
            <a:lvl1pPr marL="0" indent="0" algn="ctr">
              <a:buNone/>
              <a:defRPr sz="2400" b="0" i="0">
                <a:solidFill>
                  <a:schemeClr val="bg1"/>
                </a:solidFill>
                <a:latin typeface="Montserrat SemiBold" panose="00000700000000000000" pitchFamily="2" charset="0"/>
              </a:defRPr>
            </a:lvl1pPr>
          </a:lstStyle>
          <a:p>
            <a:r>
              <a:rPr lang="es-ES" dirty="0"/>
              <a:t>LOREM IPSUM</a:t>
            </a:r>
          </a:p>
        </p:txBody>
      </p:sp>
      <p:cxnSp>
        <p:nvCxnSpPr>
          <p:cNvPr id="13" name="Conector recto 12">
            <a:extLst>
              <a:ext uri="{FF2B5EF4-FFF2-40B4-BE49-F238E27FC236}">
                <a16:creationId xmlns:a16="http://schemas.microsoft.com/office/drawing/2014/main" id="{F7D969CF-33B8-2E42-BA1B-8D19A4FC2066}"/>
              </a:ext>
            </a:extLst>
          </p:cNvPr>
          <p:cNvCxnSpPr/>
          <p:nvPr userDrawn="1"/>
        </p:nvCxnSpPr>
        <p:spPr>
          <a:xfrm>
            <a:off x="2006600" y="3048000"/>
            <a:ext cx="8178800" cy="0"/>
          </a:xfrm>
          <a:prstGeom prst="line">
            <a:avLst/>
          </a:prstGeom>
          <a:ln w="38100">
            <a:solidFill>
              <a:srgbClr val="DEC9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305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a de títul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12" name="Título 1">
            <a:extLst>
              <a:ext uri="{FF2B5EF4-FFF2-40B4-BE49-F238E27FC236}">
                <a16:creationId xmlns:a16="http://schemas.microsoft.com/office/drawing/2014/main" id="{D23CAB6B-7A5A-6B4E-A033-229957EF0369}"/>
              </a:ext>
            </a:extLst>
          </p:cNvPr>
          <p:cNvSpPr>
            <a:spLocks noGrp="1"/>
          </p:cNvSpPr>
          <p:nvPr>
            <p:ph type="title" hasCustomPrompt="1"/>
          </p:nvPr>
        </p:nvSpPr>
        <p:spPr>
          <a:xfrm>
            <a:off x="363220" y="2447637"/>
            <a:ext cx="11465560" cy="512256"/>
          </a:xfrm>
          <a:prstGeom prst="rect">
            <a:avLst/>
          </a:prstGeom>
          <a:noFill/>
        </p:spPr>
        <p:txBody>
          <a:bodyPr/>
          <a:lstStyle>
            <a:lvl1pPr algn="ctr">
              <a:defRPr b="0" i="0">
                <a:solidFill>
                  <a:srgbClr val="A42145"/>
                </a:solidFill>
                <a:latin typeface="Montserrat SemiBold" panose="00000700000000000000" pitchFamily="2" charset="0"/>
              </a:defRPr>
            </a:lvl1pPr>
          </a:lstStyle>
          <a:p>
            <a:r>
              <a:rPr lang="es-ES" dirty="0"/>
              <a:t>LOREM IPSUM</a:t>
            </a:r>
            <a:endParaRPr lang="es-MX" dirty="0"/>
          </a:p>
        </p:txBody>
      </p:sp>
      <p:sp>
        <p:nvSpPr>
          <p:cNvPr id="13" name="Marcador de contenido 2">
            <a:extLst>
              <a:ext uri="{FF2B5EF4-FFF2-40B4-BE49-F238E27FC236}">
                <a16:creationId xmlns:a16="http://schemas.microsoft.com/office/drawing/2014/main" id="{C92E3075-A055-6542-91AB-F62814FD3EF7}"/>
              </a:ext>
            </a:extLst>
          </p:cNvPr>
          <p:cNvSpPr>
            <a:spLocks noGrp="1"/>
          </p:cNvSpPr>
          <p:nvPr>
            <p:ph idx="1" hasCustomPrompt="1"/>
          </p:nvPr>
        </p:nvSpPr>
        <p:spPr>
          <a:xfrm>
            <a:off x="363220" y="3270884"/>
            <a:ext cx="11465560" cy="1137921"/>
          </a:xfrm>
          <a:prstGeom prst="rect">
            <a:avLst/>
          </a:prstGeom>
        </p:spPr>
        <p:txBody>
          <a:bodyPr>
            <a:normAutofit/>
          </a:bodyPr>
          <a:lstStyle>
            <a:lvl1pPr marL="0" indent="0" algn="ctr">
              <a:buNone/>
              <a:defRPr sz="2400" b="0" i="0">
                <a:solidFill>
                  <a:srgbClr val="404040"/>
                </a:solidFill>
                <a:latin typeface="Montserrat SemiBold" panose="00000700000000000000" pitchFamily="2" charset="0"/>
              </a:defRPr>
            </a:lvl1pPr>
          </a:lstStyle>
          <a:p>
            <a:r>
              <a:rPr lang="es-ES" dirty="0"/>
              <a:t>LOREM IPSUM</a:t>
            </a:r>
          </a:p>
        </p:txBody>
      </p:sp>
      <p:cxnSp>
        <p:nvCxnSpPr>
          <p:cNvPr id="14" name="Conector recto 13">
            <a:extLst>
              <a:ext uri="{FF2B5EF4-FFF2-40B4-BE49-F238E27FC236}">
                <a16:creationId xmlns:a16="http://schemas.microsoft.com/office/drawing/2014/main" id="{07026C3A-072A-4E4D-9ACD-01A67AD88FA7}"/>
              </a:ext>
            </a:extLst>
          </p:cNvPr>
          <p:cNvCxnSpPr/>
          <p:nvPr userDrawn="1"/>
        </p:nvCxnSpPr>
        <p:spPr>
          <a:xfrm>
            <a:off x="2006600" y="3048000"/>
            <a:ext cx="8178800" cy="0"/>
          </a:xfrm>
          <a:prstGeom prst="line">
            <a:avLst/>
          </a:prstGeom>
          <a:ln w="38100">
            <a:solidFill>
              <a:srgbClr val="BC9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643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81000" y="550227"/>
            <a:ext cx="11424920" cy="1325563"/>
          </a:xfrm>
          <a:prstGeom prst="rect">
            <a:avLst/>
          </a:prstGeom>
          <a:noFill/>
        </p:spPr>
        <p:txBody>
          <a:bodyPr/>
          <a:lstStyle>
            <a:lvl1pPr algn="l">
              <a:defRPr b="0" i="0">
                <a:solidFill>
                  <a:srgbClr val="A42145"/>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381000" y="2072639"/>
            <a:ext cx="5532119"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7" name="Marcador de contenido 2">
            <a:extLst>
              <a:ext uri="{FF2B5EF4-FFF2-40B4-BE49-F238E27FC236}">
                <a16:creationId xmlns:a16="http://schemas.microsoft.com/office/drawing/2014/main" id="{34669C8D-E6AE-DD4A-AC37-D27A5118864B}"/>
              </a:ext>
            </a:extLst>
          </p:cNvPr>
          <p:cNvSpPr>
            <a:spLocks noGrp="1"/>
          </p:cNvSpPr>
          <p:nvPr>
            <p:ph idx="13" hasCustomPrompt="1"/>
          </p:nvPr>
        </p:nvSpPr>
        <p:spPr>
          <a:xfrm>
            <a:off x="6233160" y="2072639"/>
            <a:ext cx="5572760"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Tree>
    <p:extLst>
      <p:ext uri="{BB962C8B-B14F-4D97-AF65-F5344CB8AC3E}">
        <p14:creationId xmlns:p14="http://schemas.microsoft.com/office/powerpoint/2010/main" val="2674647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411480" y="598714"/>
            <a:ext cx="10942320" cy="1213257"/>
          </a:xfrm>
          <a:prstGeom prst="rect">
            <a:avLst/>
          </a:prstGeom>
          <a:noFill/>
        </p:spPr>
        <p:txBody>
          <a:bodyPr/>
          <a:lstStyle>
            <a:lvl1pPr algn="l">
              <a:defRPr b="0" i="0">
                <a:solidFill>
                  <a:schemeClr val="tx1">
                    <a:lumMod val="65000"/>
                    <a:lumOff val="35000"/>
                  </a:schemeClr>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11480" y="1991359"/>
            <a:ext cx="10942320" cy="418560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1518201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ítulo y objeto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421640" y="540702"/>
            <a:ext cx="11404600" cy="1325563"/>
          </a:xfrm>
          <a:prstGeom prst="rect">
            <a:avLst/>
          </a:prstGeom>
          <a:noFill/>
        </p:spPr>
        <p:txBody>
          <a:bodyPr/>
          <a:lstStyle>
            <a:lvl1pPr algn="l">
              <a:defRPr b="0" i="0">
                <a:solidFill>
                  <a:srgbClr val="245C4F"/>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21640" y="2052319"/>
            <a:ext cx="5486400" cy="412464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7" name="Marcador de contenido 2">
            <a:extLst>
              <a:ext uri="{FF2B5EF4-FFF2-40B4-BE49-F238E27FC236}">
                <a16:creationId xmlns:a16="http://schemas.microsoft.com/office/drawing/2014/main" id="{84DDB3BA-74B1-8B40-84C0-F183D1F24F12}"/>
              </a:ext>
            </a:extLst>
          </p:cNvPr>
          <p:cNvSpPr>
            <a:spLocks noGrp="1"/>
          </p:cNvSpPr>
          <p:nvPr>
            <p:ph idx="13" hasCustomPrompt="1"/>
          </p:nvPr>
        </p:nvSpPr>
        <p:spPr>
          <a:xfrm>
            <a:off x="6248400" y="2052319"/>
            <a:ext cx="5486400" cy="412464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Tree>
    <p:extLst>
      <p:ext uri="{BB962C8B-B14F-4D97-AF65-F5344CB8AC3E}">
        <p14:creationId xmlns:p14="http://schemas.microsoft.com/office/powerpoint/2010/main" val="1522429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D52AFEB7-75D0-BE47-81B9-4E56BC16D87C}"/>
              </a:ext>
            </a:extLst>
          </p:cNvPr>
          <p:cNvSpPr>
            <a:spLocks noGrp="1"/>
          </p:cNvSpPr>
          <p:nvPr>
            <p:ph type="dt" sz="half" idx="10"/>
          </p:nvPr>
        </p:nvSpPr>
        <p:spPr/>
        <p:txBody>
          <a:body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7BF20D03-13BE-A948-A10F-E6525E78D10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4266C5EE-81CC-6D43-8FD4-29ED2886213E}"/>
              </a:ext>
            </a:extLst>
          </p:cNvPr>
          <p:cNvSpPr>
            <a:spLocks noGrp="1"/>
          </p:cNvSpPr>
          <p:nvPr>
            <p:ph type="sldNum" sz="quarter" idx="12"/>
          </p:nvPr>
        </p:nvSpPr>
        <p:spPr/>
        <p:txBody>
          <a:bodyPr/>
          <a:lstStyle/>
          <a:p>
            <a:fld id="{C119739B-ACC7-1A4E-906B-A9546BA1AB75}" type="slidenum">
              <a:rPr lang="es-MX" smtClean="0"/>
              <a:t>‹Nº›</a:t>
            </a:fld>
            <a:endParaRPr lang="es-MX" dirty="0"/>
          </a:p>
        </p:txBody>
      </p:sp>
      <p:sp>
        <p:nvSpPr>
          <p:cNvPr id="7" name="Título 1">
            <a:extLst>
              <a:ext uri="{FF2B5EF4-FFF2-40B4-BE49-F238E27FC236}">
                <a16:creationId xmlns:a16="http://schemas.microsoft.com/office/drawing/2014/main" id="{20920309-05E5-DF4A-9915-FBFC0ED1E34D}"/>
              </a:ext>
            </a:extLst>
          </p:cNvPr>
          <p:cNvSpPr>
            <a:spLocks noGrp="1"/>
          </p:cNvSpPr>
          <p:nvPr>
            <p:ph type="title" hasCustomPrompt="1"/>
          </p:nvPr>
        </p:nvSpPr>
        <p:spPr>
          <a:xfrm>
            <a:off x="831850" y="784707"/>
            <a:ext cx="10521950" cy="1806094"/>
          </a:xfrm>
          <a:prstGeom prst="rect">
            <a:avLst/>
          </a:prstGeom>
        </p:spPr>
        <p:txBody>
          <a:bodyPr anchor="b">
            <a:normAutofit/>
          </a:bodyPr>
          <a:lstStyle>
            <a:lvl1pPr algn="ctr">
              <a:defRPr sz="4400" b="1" i="0">
                <a:solidFill>
                  <a:srgbClr val="BC945A"/>
                </a:solidFill>
                <a:latin typeface="Montserrat SemiBold" pitchFamily="2" charset="77"/>
              </a:defRPr>
            </a:lvl1pPr>
          </a:lstStyle>
          <a:p>
            <a:r>
              <a:rPr lang="es-ES" dirty="0"/>
              <a:t>HAGA CLIC PARA MODIFICAR EL ESTILO DE TÍTULO DEL PATRÓN</a:t>
            </a:r>
            <a:endParaRPr lang="es-MX" dirty="0"/>
          </a:p>
        </p:txBody>
      </p:sp>
      <p:sp>
        <p:nvSpPr>
          <p:cNvPr id="8" name="Marcador de texto 2">
            <a:extLst>
              <a:ext uri="{FF2B5EF4-FFF2-40B4-BE49-F238E27FC236}">
                <a16:creationId xmlns:a16="http://schemas.microsoft.com/office/drawing/2014/main" id="{0B691BD6-0D46-9E42-AE79-4D36150659CF}"/>
              </a:ext>
            </a:extLst>
          </p:cNvPr>
          <p:cNvSpPr>
            <a:spLocks noGrp="1"/>
          </p:cNvSpPr>
          <p:nvPr>
            <p:ph type="body" idx="1"/>
          </p:nvPr>
        </p:nvSpPr>
        <p:spPr>
          <a:xfrm>
            <a:off x="831850" y="2956561"/>
            <a:ext cx="10515600" cy="2208058"/>
          </a:xfrm>
          <a:prstGeom prst="rect">
            <a:avLst/>
          </a:prstGeom>
        </p:spPr>
        <p:txBody>
          <a:bodyPr/>
          <a:lstStyle>
            <a:lvl1pPr marL="0" indent="0">
              <a:buNone/>
              <a:defRPr sz="2400" b="0" i="0">
                <a:solidFill>
                  <a:schemeClr val="tx1">
                    <a:tint val="75000"/>
                  </a:schemeClr>
                </a:solidFill>
                <a:latin typeface="Montserrat"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dirty="0"/>
              <a:t>Editar los estilos de texto del patrón
Segundo nivel
Tercer nivel
Cuarto nivel
Quinto nivel</a:t>
            </a:r>
            <a:endParaRPr lang="es-MX" dirty="0"/>
          </a:p>
        </p:txBody>
      </p:sp>
    </p:spTree>
    <p:extLst>
      <p:ext uri="{BB962C8B-B14F-4D97-AF65-F5344CB8AC3E}">
        <p14:creationId xmlns:p14="http://schemas.microsoft.com/office/powerpoint/2010/main" val="3442489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ncabezado de secció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A5DCD591-614A-7548-8788-7FD7534F105A}"/>
              </a:ext>
            </a:extLst>
          </p:cNvPr>
          <p:cNvSpPr>
            <a:spLocks noGrp="1"/>
          </p:cNvSpPr>
          <p:nvPr>
            <p:ph type="title" hasCustomPrompt="1"/>
          </p:nvPr>
        </p:nvSpPr>
        <p:spPr>
          <a:xfrm>
            <a:off x="831850" y="784707"/>
            <a:ext cx="10521950" cy="1806094"/>
          </a:xfrm>
          <a:prstGeom prst="rect">
            <a:avLst/>
          </a:prstGeom>
        </p:spPr>
        <p:txBody>
          <a:bodyPr anchor="b">
            <a:normAutofit/>
          </a:bodyPr>
          <a:lstStyle>
            <a:lvl1pPr algn="ctr">
              <a:defRPr sz="4400" b="1" i="0">
                <a:solidFill>
                  <a:srgbClr val="BC945A"/>
                </a:solidFill>
                <a:latin typeface="Montserrat SemiBold" pitchFamily="2" charset="77"/>
              </a:defRPr>
            </a:lvl1pPr>
          </a:lstStyle>
          <a:p>
            <a:r>
              <a:rPr lang="es-ES" dirty="0"/>
              <a:t>HAGA CLIC PARA MODIFICAR EL ESTILO DE TÍTULO DEL PATRÓN</a:t>
            </a:r>
            <a:endParaRPr lang="es-MX" dirty="0"/>
          </a:p>
        </p:txBody>
      </p:sp>
      <p:sp>
        <p:nvSpPr>
          <p:cNvPr id="8" name="Marcador de texto 2">
            <a:extLst>
              <a:ext uri="{FF2B5EF4-FFF2-40B4-BE49-F238E27FC236}">
                <a16:creationId xmlns:a16="http://schemas.microsoft.com/office/drawing/2014/main" id="{3A54153E-355E-3C40-B508-5337B24D63B2}"/>
              </a:ext>
            </a:extLst>
          </p:cNvPr>
          <p:cNvSpPr>
            <a:spLocks noGrp="1"/>
          </p:cNvSpPr>
          <p:nvPr>
            <p:ph type="body" idx="1"/>
          </p:nvPr>
        </p:nvSpPr>
        <p:spPr>
          <a:xfrm>
            <a:off x="831850" y="2956561"/>
            <a:ext cx="10515600" cy="2208058"/>
          </a:xfrm>
          <a:prstGeom prst="rect">
            <a:avLst/>
          </a:prstGeom>
        </p:spPr>
        <p:txBody>
          <a:bodyPr/>
          <a:lstStyle>
            <a:lvl1pPr marL="0" indent="0">
              <a:buNone/>
              <a:defRPr sz="2400" b="0" i="0">
                <a:solidFill>
                  <a:schemeClr val="tx1">
                    <a:tint val="75000"/>
                  </a:schemeClr>
                </a:solidFill>
                <a:latin typeface="Montserrat"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dirty="0"/>
              <a:t>Editar los estilos de texto del patrón
Segundo nivel
Tercer nivel
Cuarto nivel
Quinto nivel</a:t>
            </a:r>
            <a:endParaRPr lang="es-MX" dirty="0"/>
          </a:p>
        </p:txBody>
      </p:sp>
      <p:sp>
        <p:nvSpPr>
          <p:cNvPr id="9" name="Marcador de fecha 3">
            <a:extLst>
              <a:ext uri="{FF2B5EF4-FFF2-40B4-BE49-F238E27FC236}">
                <a16:creationId xmlns:a16="http://schemas.microsoft.com/office/drawing/2014/main" id="{33049571-67D9-7C4A-95BE-A7944144561A}"/>
              </a:ext>
            </a:extLst>
          </p:cNvPr>
          <p:cNvSpPr>
            <a:spLocks noGrp="1"/>
          </p:cNvSpPr>
          <p:nvPr>
            <p:ph type="dt" sz="half" idx="10"/>
          </p:nvPr>
        </p:nvSpPr>
        <p:spPr>
          <a:xfrm>
            <a:off x="838200" y="6356350"/>
            <a:ext cx="2743200" cy="365125"/>
          </a:xfrm>
        </p:spPr>
        <p:txBody>
          <a:bodyPr/>
          <a:lstStyle/>
          <a:p>
            <a:fld id="{62B8DF0E-90BF-EC4E-8934-156187A1162F}" type="datetimeFigureOut">
              <a:rPr lang="es-MX" smtClean="0"/>
              <a:t>11/08/2021</a:t>
            </a:fld>
            <a:endParaRPr lang="es-MX" dirty="0"/>
          </a:p>
        </p:txBody>
      </p:sp>
      <p:sp>
        <p:nvSpPr>
          <p:cNvPr id="10" name="Marcador de pie de página 4">
            <a:extLst>
              <a:ext uri="{FF2B5EF4-FFF2-40B4-BE49-F238E27FC236}">
                <a16:creationId xmlns:a16="http://schemas.microsoft.com/office/drawing/2014/main" id="{4666AA57-9D0D-3640-9528-8B3DEDC6C971}"/>
              </a:ext>
            </a:extLst>
          </p:cNvPr>
          <p:cNvSpPr>
            <a:spLocks noGrp="1"/>
          </p:cNvSpPr>
          <p:nvPr>
            <p:ph type="ftr" sz="quarter" idx="11"/>
          </p:nvPr>
        </p:nvSpPr>
        <p:spPr>
          <a:xfrm>
            <a:off x="4038600" y="6356350"/>
            <a:ext cx="4114800" cy="365125"/>
          </a:xfrm>
        </p:spPr>
        <p:txBody>
          <a:bodyPr/>
          <a:lstStyle/>
          <a:p>
            <a:endParaRPr lang="es-MX" dirty="0"/>
          </a:p>
        </p:txBody>
      </p:sp>
      <p:sp>
        <p:nvSpPr>
          <p:cNvPr id="11" name="Marcador de número de diapositiva 5">
            <a:extLst>
              <a:ext uri="{FF2B5EF4-FFF2-40B4-BE49-F238E27FC236}">
                <a16:creationId xmlns:a16="http://schemas.microsoft.com/office/drawing/2014/main" id="{BFB13A88-D95D-D640-A28D-F449DDA4C908}"/>
              </a:ext>
            </a:extLst>
          </p:cNvPr>
          <p:cNvSpPr>
            <a:spLocks noGrp="1"/>
          </p:cNvSpPr>
          <p:nvPr>
            <p:ph type="sldNum" sz="quarter" idx="12"/>
          </p:nvPr>
        </p:nvSpPr>
        <p:spPr>
          <a:xfrm>
            <a:off x="8610600" y="6356350"/>
            <a:ext cx="2743200" cy="365125"/>
          </a:xfrm>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273308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ncabezado de secció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A5DCD591-614A-7548-8788-7FD7534F105A}"/>
              </a:ext>
            </a:extLst>
          </p:cNvPr>
          <p:cNvSpPr>
            <a:spLocks noGrp="1"/>
          </p:cNvSpPr>
          <p:nvPr>
            <p:ph type="title" hasCustomPrompt="1"/>
          </p:nvPr>
        </p:nvSpPr>
        <p:spPr>
          <a:xfrm>
            <a:off x="5496560" y="996579"/>
            <a:ext cx="5720080" cy="2852737"/>
          </a:xfrm>
          <a:prstGeom prst="rect">
            <a:avLst/>
          </a:prstGeom>
        </p:spPr>
        <p:txBody>
          <a:bodyPr anchor="b">
            <a:noAutofit/>
          </a:bodyPr>
          <a:lstStyle>
            <a:lvl1pPr>
              <a:defRPr sz="4400" b="1" i="0">
                <a:solidFill>
                  <a:srgbClr val="BC945A"/>
                </a:solidFill>
                <a:latin typeface="Montserrat SemiBold" pitchFamily="2" charset="77"/>
              </a:defRPr>
            </a:lvl1pPr>
          </a:lstStyle>
          <a:p>
            <a:r>
              <a:rPr lang="es-ES" dirty="0"/>
              <a:t>HAGA CLIC PARA MODIFICAR EL ESTILO DE TÍTULO DEL PATRÓN</a:t>
            </a:r>
            <a:endParaRPr lang="es-MX" dirty="0"/>
          </a:p>
        </p:txBody>
      </p:sp>
      <p:sp>
        <p:nvSpPr>
          <p:cNvPr id="9" name="Marcador de fecha 3">
            <a:extLst>
              <a:ext uri="{FF2B5EF4-FFF2-40B4-BE49-F238E27FC236}">
                <a16:creationId xmlns:a16="http://schemas.microsoft.com/office/drawing/2014/main" id="{33049571-67D9-7C4A-95BE-A7944144561A}"/>
              </a:ext>
            </a:extLst>
          </p:cNvPr>
          <p:cNvSpPr>
            <a:spLocks noGrp="1"/>
          </p:cNvSpPr>
          <p:nvPr>
            <p:ph type="dt" sz="half" idx="10"/>
          </p:nvPr>
        </p:nvSpPr>
        <p:spPr>
          <a:xfrm>
            <a:off x="838200" y="6356350"/>
            <a:ext cx="2743200" cy="365125"/>
          </a:xfrm>
        </p:spPr>
        <p:txBody>
          <a:bodyPr/>
          <a:lstStyle/>
          <a:p>
            <a:fld id="{62B8DF0E-90BF-EC4E-8934-156187A1162F}" type="datetimeFigureOut">
              <a:rPr lang="es-MX" smtClean="0"/>
              <a:t>11/08/2021</a:t>
            </a:fld>
            <a:endParaRPr lang="es-MX" dirty="0"/>
          </a:p>
        </p:txBody>
      </p:sp>
      <p:sp>
        <p:nvSpPr>
          <p:cNvPr id="10" name="Marcador de pie de página 4">
            <a:extLst>
              <a:ext uri="{FF2B5EF4-FFF2-40B4-BE49-F238E27FC236}">
                <a16:creationId xmlns:a16="http://schemas.microsoft.com/office/drawing/2014/main" id="{4666AA57-9D0D-3640-9528-8B3DEDC6C971}"/>
              </a:ext>
            </a:extLst>
          </p:cNvPr>
          <p:cNvSpPr>
            <a:spLocks noGrp="1"/>
          </p:cNvSpPr>
          <p:nvPr>
            <p:ph type="ftr" sz="quarter" idx="11"/>
          </p:nvPr>
        </p:nvSpPr>
        <p:spPr>
          <a:xfrm>
            <a:off x="4038600" y="6356350"/>
            <a:ext cx="4114800" cy="365125"/>
          </a:xfrm>
        </p:spPr>
        <p:txBody>
          <a:bodyPr/>
          <a:lstStyle/>
          <a:p>
            <a:endParaRPr lang="es-MX" dirty="0"/>
          </a:p>
        </p:txBody>
      </p:sp>
      <p:sp>
        <p:nvSpPr>
          <p:cNvPr id="11" name="Marcador de número de diapositiva 5">
            <a:extLst>
              <a:ext uri="{FF2B5EF4-FFF2-40B4-BE49-F238E27FC236}">
                <a16:creationId xmlns:a16="http://schemas.microsoft.com/office/drawing/2014/main" id="{BFB13A88-D95D-D640-A28D-F449DDA4C908}"/>
              </a:ext>
            </a:extLst>
          </p:cNvPr>
          <p:cNvSpPr>
            <a:spLocks noGrp="1"/>
          </p:cNvSpPr>
          <p:nvPr>
            <p:ph type="sldNum" sz="quarter" idx="12"/>
          </p:nvPr>
        </p:nvSpPr>
        <p:spPr>
          <a:xfrm>
            <a:off x="8610600" y="6356350"/>
            <a:ext cx="2743200" cy="365125"/>
          </a:xfrm>
        </p:spPr>
        <p:txBody>
          <a:bodyPr/>
          <a:lstStyle/>
          <a:p>
            <a:fld id="{C119739B-ACC7-1A4E-906B-A9546BA1AB75}" type="slidenum">
              <a:rPr lang="es-MX" smtClean="0"/>
              <a:t>‹Nº›</a:t>
            </a:fld>
            <a:endParaRPr lang="es-MX" dirty="0"/>
          </a:p>
        </p:txBody>
      </p:sp>
    </p:spTree>
    <p:extLst>
      <p:ext uri="{BB962C8B-B14F-4D97-AF65-F5344CB8AC3E}">
        <p14:creationId xmlns:p14="http://schemas.microsoft.com/office/powerpoint/2010/main" val="4038974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1A6CB96C-1C06-3B44-8615-D726F4477E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8DF0E-90BF-EC4E-8934-156187A1162F}" type="datetimeFigureOut">
              <a:rPr lang="es-MX" smtClean="0"/>
              <a:t>11/08/2021</a:t>
            </a:fld>
            <a:endParaRPr lang="es-MX" dirty="0"/>
          </a:p>
        </p:txBody>
      </p:sp>
      <p:sp>
        <p:nvSpPr>
          <p:cNvPr id="5" name="Marcador de pie de página 4">
            <a:extLst>
              <a:ext uri="{FF2B5EF4-FFF2-40B4-BE49-F238E27FC236}">
                <a16:creationId xmlns:a16="http://schemas.microsoft.com/office/drawing/2014/main" id="{113D1A4B-ADA7-7043-82FA-F7032EB177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p>
        </p:txBody>
      </p:sp>
      <p:sp>
        <p:nvSpPr>
          <p:cNvPr id="6" name="Marcador de número de diapositiva 5">
            <a:extLst>
              <a:ext uri="{FF2B5EF4-FFF2-40B4-BE49-F238E27FC236}">
                <a16:creationId xmlns:a16="http://schemas.microsoft.com/office/drawing/2014/main" id="{6802CF53-648D-B74F-A473-B4CC8BB23A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19739B-ACC7-1A4E-906B-A9546BA1AB75}" type="slidenum">
              <a:rPr lang="es-MX" smtClean="0"/>
              <a:t>‹Nº›</a:t>
            </a:fld>
            <a:endParaRPr lang="es-MX" dirty="0"/>
          </a:p>
        </p:txBody>
      </p:sp>
    </p:spTree>
    <p:extLst>
      <p:ext uri="{BB962C8B-B14F-4D97-AF65-F5344CB8AC3E}">
        <p14:creationId xmlns:p14="http://schemas.microsoft.com/office/powerpoint/2010/main" val="1828472170"/>
      </p:ext>
    </p:extLst>
  </p:cSld>
  <p:clrMap bg1="lt1" tx1="dk1" bg2="lt2" tx2="dk2" accent1="accent1" accent2="accent2" accent3="accent3" accent4="accent4" accent5="accent5" accent6="accent6" hlink="hlink" folHlink="folHlink"/>
  <p:sldLayoutIdLst>
    <p:sldLayoutId id="2147483669" r:id="rId1"/>
    <p:sldLayoutId id="2147483649" r:id="rId2"/>
    <p:sldLayoutId id="2147483660" r:id="rId3"/>
    <p:sldLayoutId id="2147483650" r:id="rId4"/>
    <p:sldLayoutId id="2147483661" r:id="rId5"/>
    <p:sldLayoutId id="2147483662" r:id="rId6"/>
    <p:sldLayoutId id="2147483651" r:id="rId7"/>
    <p:sldLayoutId id="2147483663" r:id="rId8"/>
    <p:sldLayoutId id="2147483664" r:id="rId9"/>
    <p:sldLayoutId id="2147483666" r:id="rId10"/>
    <p:sldLayoutId id="2147483667" r:id="rId11"/>
    <p:sldLayoutId id="2147483668" r:id="rId12"/>
    <p:sldLayoutId id="2147483652" r:id="rId13"/>
    <p:sldLayoutId id="2147483653" r:id="rId14"/>
    <p:sldLayoutId id="2147483654" r:id="rId15"/>
    <p:sldLayoutId id="2147483656" r:id="rId16"/>
    <p:sldLayoutId id="214748365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chart" Target="../charts/chart3.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chart" Target="../charts/chart5.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E3D816-0452-AE43-995F-82FF19009E62}"/>
              </a:ext>
            </a:extLst>
          </p:cNvPr>
          <p:cNvSpPr>
            <a:spLocks noGrp="1"/>
          </p:cNvSpPr>
          <p:nvPr>
            <p:ph type="title"/>
          </p:nvPr>
        </p:nvSpPr>
        <p:spPr>
          <a:xfrm>
            <a:off x="333403" y="1618935"/>
            <a:ext cx="11465560" cy="1632443"/>
          </a:xfrm>
        </p:spPr>
        <p:txBody>
          <a:bodyPr/>
          <a:lstStyle/>
          <a:p>
            <a:r>
              <a:rPr lang="es-MX" dirty="0"/>
              <a:t>Anteproyecto de Presupuesto para el ejercicio fiscal 2022</a:t>
            </a:r>
          </a:p>
        </p:txBody>
      </p:sp>
      <p:pic>
        <p:nvPicPr>
          <p:cNvPr id="7" name="Imagen 6"/>
          <p:cNvPicPr>
            <a:picLocks noChangeAspect="1"/>
          </p:cNvPicPr>
          <p:nvPr/>
        </p:nvPicPr>
        <p:blipFill>
          <a:blip r:embed="rId2"/>
          <a:stretch>
            <a:fillRect/>
          </a:stretch>
        </p:blipFill>
        <p:spPr>
          <a:xfrm>
            <a:off x="3020301" y="4450536"/>
            <a:ext cx="6151397" cy="8169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Marcador de contenido 5">
            <a:extLst>
              <a:ext uri="{FF2B5EF4-FFF2-40B4-BE49-F238E27FC236}">
                <a16:creationId xmlns:a16="http://schemas.microsoft.com/office/drawing/2014/main" id="{BA1DA006-3F5F-4B75-9C75-FBD73CF9197D}"/>
              </a:ext>
            </a:extLst>
          </p:cNvPr>
          <p:cNvSpPr>
            <a:spLocks noGrp="1"/>
          </p:cNvSpPr>
          <p:nvPr>
            <p:ph idx="1"/>
          </p:nvPr>
        </p:nvSpPr>
        <p:spPr>
          <a:xfrm>
            <a:off x="363220" y="3270885"/>
            <a:ext cx="11465560" cy="601320"/>
          </a:xfrm>
        </p:spPr>
        <p:txBody>
          <a:bodyPr/>
          <a:lstStyle/>
          <a:p>
            <a:r>
              <a:rPr lang="es-MX" dirty="0"/>
              <a:t>Centro de Investigación y Docencia Económicas, A.C.</a:t>
            </a:r>
          </a:p>
        </p:txBody>
      </p:sp>
      <p:sp>
        <p:nvSpPr>
          <p:cNvPr id="5" name="Marcador de contenido 5">
            <a:extLst>
              <a:ext uri="{FF2B5EF4-FFF2-40B4-BE49-F238E27FC236}">
                <a16:creationId xmlns:a16="http://schemas.microsoft.com/office/drawing/2014/main" id="{C6244463-19FF-41A3-8881-B43DB5D44956}"/>
              </a:ext>
            </a:extLst>
          </p:cNvPr>
          <p:cNvSpPr txBox="1">
            <a:spLocks/>
          </p:cNvSpPr>
          <p:nvPr/>
        </p:nvSpPr>
        <p:spPr>
          <a:xfrm>
            <a:off x="3844212" y="3723945"/>
            <a:ext cx="4236772" cy="601320"/>
          </a:xfrm>
          <a:prstGeom prst="rect">
            <a:avLst/>
          </a:prstGeom>
        </p:spPr>
        <p:txBody>
          <a:bodyPr>
            <a:normAutofit/>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Montserrat SemiBold" panose="000007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600" dirty="0"/>
              <a:t>Julio 15, 2021</a:t>
            </a:r>
          </a:p>
        </p:txBody>
      </p:sp>
    </p:spTree>
    <p:extLst>
      <p:ext uri="{BB962C8B-B14F-4D97-AF65-F5344CB8AC3E}">
        <p14:creationId xmlns:p14="http://schemas.microsoft.com/office/powerpoint/2010/main" val="68422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3462A3-7D3B-4FC6-A7EF-08AA2FE53EB4}"/>
              </a:ext>
            </a:extLst>
          </p:cNvPr>
          <p:cNvSpPr>
            <a:spLocks noGrp="1"/>
          </p:cNvSpPr>
          <p:nvPr>
            <p:ph type="title"/>
          </p:nvPr>
        </p:nvSpPr>
        <p:spPr/>
        <p:txBody>
          <a:bodyPr/>
          <a:lstStyle/>
          <a:p>
            <a:r>
              <a:rPr lang="es-MX" dirty="0"/>
              <a:t>Gasto de Operación 2022</a:t>
            </a:r>
          </a:p>
        </p:txBody>
      </p:sp>
      <p:graphicFrame>
        <p:nvGraphicFramePr>
          <p:cNvPr id="9" name="Tabla 8">
            <a:extLst>
              <a:ext uri="{FF2B5EF4-FFF2-40B4-BE49-F238E27FC236}">
                <a16:creationId xmlns:a16="http://schemas.microsoft.com/office/drawing/2014/main" id="{B754B137-4C00-4306-B19D-155BFE456C10}"/>
              </a:ext>
            </a:extLst>
          </p:cNvPr>
          <p:cNvGraphicFramePr>
            <a:graphicFrameLocks noGrp="1"/>
          </p:cNvGraphicFramePr>
          <p:nvPr>
            <p:extLst>
              <p:ext uri="{D42A27DB-BD31-4B8C-83A1-F6EECF244321}">
                <p14:modId xmlns:p14="http://schemas.microsoft.com/office/powerpoint/2010/main" val="430306806"/>
              </p:ext>
            </p:extLst>
          </p:nvPr>
        </p:nvGraphicFramePr>
        <p:xfrm>
          <a:off x="4989104" y="1639157"/>
          <a:ext cx="6816815" cy="2892769"/>
        </p:xfrm>
        <a:graphic>
          <a:graphicData uri="http://schemas.openxmlformats.org/drawingml/2006/table">
            <a:tbl>
              <a:tblPr/>
              <a:tblGrid>
                <a:gridCol w="2736643">
                  <a:extLst>
                    <a:ext uri="{9D8B030D-6E8A-4147-A177-3AD203B41FA5}">
                      <a16:colId xmlns:a16="http://schemas.microsoft.com/office/drawing/2014/main" val="1526401126"/>
                    </a:ext>
                  </a:extLst>
                </a:gridCol>
                <a:gridCol w="737118">
                  <a:extLst>
                    <a:ext uri="{9D8B030D-6E8A-4147-A177-3AD203B41FA5}">
                      <a16:colId xmlns:a16="http://schemas.microsoft.com/office/drawing/2014/main" val="3705087889"/>
                    </a:ext>
                  </a:extLst>
                </a:gridCol>
                <a:gridCol w="895739">
                  <a:extLst>
                    <a:ext uri="{9D8B030D-6E8A-4147-A177-3AD203B41FA5}">
                      <a16:colId xmlns:a16="http://schemas.microsoft.com/office/drawing/2014/main" val="1559478517"/>
                    </a:ext>
                  </a:extLst>
                </a:gridCol>
                <a:gridCol w="875486">
                  <a:extLst>
                    <a:ext uri="{9D8B030D-6E8A-4147-A177-3AD203B41FA5}">
                      <a16:colId xmlns:a16="http://schemas.microsoft.com/office/drawing/2014/main" val="3679188838"/>
                    </a:ext>
                  </a:extLst>
                </a:gridCol>
                <a:gridCol w="1078968">
                  <a:extLst>
                    <a:ext uri="{9D8B030D-6E8A-4147-A177-3AD203B41FA5}">
                      <a16:colId xmlns:a16="http://schemas.microsoft.com/office/drawing/2014/main" val="3124101654"/>
                    </a:ext>
                  </a:extLst>
                </a:gridCol>
                <a:gridCol w="492861">
                  <a:extLst>
                    <a:ext uri="{9D8B030D-6E8A-4147-A177-3AD203B41FA5}">
                      <a16:colId xmlns:a16="http://schemas.microsoft.com/office/drawing/2014/main" val="257669491"/>
                    </a:ext>
                  </a:extLst>
                </a:gridCol>
              </a:tblGrid>
              <a:tr h="588415">
                <a:tc>
                  <a:txBody>
                    <a:bodyPr/>
                    <a:lstStyle/>
                    <a:p>
                      <a:pPr algn="ctr" rtl="0" fontAlgn="ctr"/>
                      <a:r>
                        <a:rPr lang="es-MX" sz="1050" b="1" i="0" u="none" strike="noStrike" dirty="0">
                          <a:solidFill>
                            <a:srgbClr val="FFFFFF"/>
                          </a:solidFill>
                          <a:effectLst/>
                          <a:latin typeface="Montserrat" panose="02000505000000020004" pitchFamily="2" charset="0"/>
                        </a:rPr>
                        <a:t>Concepto</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tc>
                  <a:txBody>
                    <a:bodyPr/>
                    <a:lstStyle/>
                    <a:p>
                      <a:pPr algn="ctr" rtl="0" fontAlgn="ctr"/>
                      <a:r>
                        <a:rPr lang="es-MX" sz="1050" b="1" i="0" u="none" strike="noStrike">
                          <a:solidFill>
                            <a:srgbClr val="FFFFFF"/>
                          </a:solidFill>
                          <a:effectLst/>
                          <a:latin typeface="Montserrat" panose="02000505000000020004" pitchFamily="2" charset="0"/>
                        </a:rPr>
                        <a:t>Ejercido </a:t>
                      </a:r>
                      <a:br>
                        <a:rPr lang="es-MX" sz="1050" b="1" i="0" u="none" strike="noStrike">
                          <a:solidFill>
                            <a:srgbClr val="FFFFFF"/>
                          </a:solidFill>
                          <a:effectLst/>
                          <a:latin typeface="Montserrat" panose="02000505000000020004" pitchFamily="2" charset="0"/>
                        </a:rPr>
                      </a:br>
                      <a:r>
                        <a:rPr lang="es-MX" sz="1050" b="1" i="0" u="none" strike="noStrike">
                          <a:solidFill>
                            <a:srgbClr val="FFFFFF"/>
                          </a:solidFill>
                          <a:effectLst/>
                          <a:latin typeface="Montserrat" panose="02000505000000020004" pitchFamily="2" charset="0"/>
                        </a:rPr>
                        <a:t>2020</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tc>
                  <a:txBody>
                    <a:bodyPr/>
                    <a:lstStyle/>
                    <a:p>
                      <a:pPr algn="ctr" rtl="0" fontAlgn="ctr"/>
                      <a:r>
                        <a:rPr lang="es-MX" sz="1050" b="1" i="0" u="none" strike="noStrike" dirty="0">
                          <a:solidFill>
                            <a:srgbClr val="FFFFFF"/>
                          </a:solidFill>
                          <a:effectLst/>
                          <a:latin typeface="Montserrat" panose="02000505000000020004" pitchFamily="2" charset="0"/>
                        </a:rPr>
                        <a:t>Autorizado 2021</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tc>
                  <a:txBody>
                    <a:bodyPr/>
                    <a:lstStyle/>
                    <a:p>
                      <a:pPr algn="ctr" rtl="0" fontAlgn="ctr"/>
                      <a:r>
                        <a:rPr lang="es-MX" sz="1050" b="1" i="0" u="none" strike="noStrike">
                          <a:solidFill>
                            <a:srgbClr val="FFFFFF"/>
                          </a:solidFill>
                          <a:effectLst/>
                          <a:latin typeface="Montserrat" panose="02000505000000020004" pitchFamily="2" charset="0"/>
                        </a:rPr>
                        <a:t>Modificado </a:t>
                      </a:r>
                      <a:br>
                        <a:rPr lang="es-MX" sz="1050" b="1" i="0" u="none" strike="noStrike">
                          <a:solidFill>
                            <a:srgbClr val="FFFFFF"/>
                          </a:solidFill>
                          <a:effectLst/>
                          <a:latin typeface="Montserrat" panose="02000505000000020004" pitchFamily="2" charset="0"/>
                        </a:rPr>
                      </a:br>
                      <a:r>
                        <a:rPr lang="es-MX" sz="1050" b="1" i="0" u="none" strike="noStrike">
                          <a:solidFill>
                            <a:srgbClr val="FFFFFF"/>
                          </a:solidFill>
                          <a:effectLst/>
                          <a:latin typeface="Montserrat" panose="02000505000000020004" pitchFamily="2" charset="0"/>
                        </a:rPr>
                        <a:t>2021</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tc>
                  <a:txBody>
                    <a:bodyPr/>
                    <a:lstStyle/>
                    <a:p>
                      <a:pPr algn="ctr" rtl="0" fontAlgn="ctr"/>
                      <a:r>
                        <a:rPr lang="es-MX" sz="1050" b="1" i="0" u="none" strike="noStrike" dirty="0">
                          <a:solidFill>
                            <a:srgbClr val="FFFFFF"/>
                          </a:solidFill>
                          <a:effectLst/>
                          <a:latin typeface="Montserrat" panose="02000505000000020004" pitchFamily="2" charset="0"/>
                        </a:rPr>
                        <a:t>Petición del área para 2022</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tc>
                  <a:txBody>
                    <a:bodyPr/>
                    <a:lstStyle/>
                    <a:p>
                      <a:pPr algn="ctr" rtl="0" fontAlgn="ctr"/>
                      <a:r>
                        <a:rPr lang="es-MX" sz="1050" b="1" i="0" u="none" strike="noStrike" dirty="0">
                          <a:solidFill>
                            <a:srgbClr val="FFFFFF"/>
                          </a:solidFill>
                          <a:effectLst/>
                          <a:latin typeface="Montserrat" panose="02000505000000020004" pitchFamily="2" charset="0"/>
                        </a:rPr>
                        <a:t>APPEF 2022</a:t>
                      </a:r>
                    </a:p>
                  </a:txBody>
                  <a:tcPr marL="9192" marR="9192" marT="919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64B2A"/>
                    </a:solidFill>
                  </a:tcPr>
                </a:tc>
                <a:extLst>
                  <a:ext uri="{0D108BD9-81ED-4DB2-BD59-A6C34878D82A}">
                    <a16:rowId xmlns:a16="http://schemas.microsoft.com/office/drawing/2014/main" val="152166884"/>
                  </a:ext>
                </a:extLst>
              </a:tr>
              <a:tr h="117585">
                <a:tc>
                  <a:txBody>
                    <a:bodyPr/>
                    <a:lstStyle/>
                    <a:p>
                      <a:pPr algn="l" rtl="0" fontAlgn="b"/>
                      <a:r>
                        <a:rPr lang="es-MX" sz="1050" b="0" i="0" u="none" strike="noStrike" kern="1200" dirty="0">
                          <a:solidFill>
                            <a:srgbClr val="000000"/>
                          </a:solidFill>
                          <a:effectLst/>
                          <a:latin typeface="Montserrat" panose="02000505000000020004" pitchFamily="2" charset="0"/>
                          <a:ea typeface="+mn-ea"/>
                          <a:cs typeface="+mn-cs"/>
                        </a:rPr>
                        <a:t>Arrendamiento de equipo de cómputo</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4.63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5.53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5.53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7.61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7.61 </a:t>
                      </a:r>
                    </a:p>
                  </a:txBody>
                  <a:tcPr marL="0" marR="0" marT="0" marB="0">
                    <a:lnL>
                      <a:noFill/>
                    </a:lnL>
                    <a:lnR>
                      <a:noFill/>
                    </a:lnR>
                    <a:lnT>
                      <a:noFill/>
                    </a:lnT>
                    <a:lnB>
                      <a:noFill/>
                    </a:lnB>
                  </a:tcPr>
                </a:tc>
                <a:extLst>
                  <a:ext uri="{0D108BD9-81ED-4DB2-BD59-A6C34878D82A}">
                    <a16:rowId xmlns:a16="http://schemas.microsoft.com/office/drawing/2014/main" val="3216466173"/>
                  </a:ext>
                </a:extLst>
              </a:tr>
              <a:tr h="165836">
                <a:tc>
                  <a:txBody>
                    <a:bodyPr/>
                    <a:lstStyle/>
                    <a:p>
                      <a:pPr algn="l" fontAlgn="b"/>
                      <a:r>
                        <a:rPr lang="es-MX" sz="1050" b="0" i="0" u="none" strike="noStrike" kern="1200" dirty="0">
                          <a:solidFill>
                            <a:srgbClr val="000000"/>
                          </a:solidFill>
                          <a:effectLst/>
                          <a:latin typeface="Montserrat" panose="02000505000000020004" pitchFamily="2" charset="0"/>
                          <a:ea typeface="+mn-ea"/>
                          <a:cs typeface="+mn-cs"/>
                        </a:rPr>
                        <a:t>Acceso a internet</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7.03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8.69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8.69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6.47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6.47 </a:t>
                      </a:r>
                    </a:p>
                  </a:txBody>
                  <a:tcPr marL="0" marR="0" marT="0" marB="0">
                    <a:lnL>
                      <a:noFill/>
                    </a:lnL>
                    <a:lnR>
                      <a:noFill/>
                    </a:lnR>
                    <a:lnT>
                      <a:noFill/>
                    </a:lnT>
                    <a:lnB>
                      <a:noFill/>
                    </a:lnB>
                  </a:tcPr>
                </a:tc>
                <a:extLst>
                  <a:ext uri="{0D108BD9-81ED-4DB2-BD59-A6C34878D82A}">
                    <a16:rowId xmlns:a16="http://schemas.microsoft.com/office/drawing/2014/main" val="3118420035"/>
                  </a:ext>
                </a:extLst>
              </a:tr>
              <a:tr h="171884">
                <a:tc>
                  <a:txBody>
                    <a:bodyPr/>
                    <a:lstStyle/>
                    <a:p>
                      <a:pPr algn="l" fontAlgn="b"/>
                      <a:r>
                        <a:rPr lang="es-MX" sz="1050" b="0" i="0" u="none" strike="noStrike" kern="1200" dirty="0">
                          <a:solidFill>
                            <a:srgbClr val="000000"/>
                          </a:solidFill>
                          <a:effectLst/>
                          <a:latin typeface="Montserrat" panose="02000505000000020004" pitchFamily="2" charset="0"/>
                          <a:ea typeface="+mn-ea"/>
                          <a:cs typeface="+mn-cs"/>
                        </a:rPr>
                        <a:t>Mantenimiento a la red local del CIDE</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0.12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6.76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6.76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7.11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6.76 </a:t>
                      </a:r>
                    </a:p>
                  </a:txBody>
                  <a:tcPr marL="0" marR="0" marT="0" marB="0">
                    <a:lnL>
                      <a:noFill/>
                    </a:lnL>
                    <a:lnR>
                      <a:noFill/>
                    </a:lnR>
                    <a:lnT>
                      <a:noFill/>
                    </a:lnT>
                    <a:lnB>
                      <a:noFill/>
                    </a:lnB>
                  </a:tcPr>
                </a:tc>
                <a:extLst>
                  <a:ext uri="{0D108BD9-81ED-4DB2-BD59-A6C34878D82A}">
                    <a16:rowId xmlns:a16="http://schemas.microsoft.com/office/drawing/2014/main" val="1073321454"/>
                  </a:ext>
                </a:extLst>
              </a:tr>
              <a:tr h="149797">
                <a:tc>
                  <a:txBody>
                    <a:bodyPr/>
                    <a:lstStyle/>
                    <a:p>
                      <a:pPr algn="l" rtl="0" fontAlgn="b"/>
                      <a:r>
                        <a:rPr lang="es-MX" sz="1050" b="0" i="0" u="none" strike="noStrike" kern="1200" dirty="0">
                          <a:solidFill>
                            <a:srgbClr val="000000"/>
                          </a:solidFill>
                          <a:effectLst/>
                          <a:latin typeface="Montserrat" panose="02000505000000020004" pitchFamily="2" charset="0"/>
                          <a:ea typeface="+mn-ea"/>
                          <a:cs typeface="+mn-cs"/>
                        </a:rPr>
                        <a:t>Libros y revistas</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0.05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2.75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2.75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2.70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2.75 </a:t>
                      </a:r>
                    </a:p>
                  </a:txBody>
                  <a:tcPr marL="0" marR="0" marT="0" marB="0">
                    <a:lnL>
                      <a:noFill/>
                    </a:lnL>
                    <a:lnR>
                      <a:noFill/>
                    </a:lnR>
                    <a:lnT>
                      <a:noFill/>
                    </a:lnT>
                    <a:lnB>
                      <a:noFill/>
                    </a:lnB>
                  </a:tcPr>
                </a:tc>
                <a:extLst>
                  <a:ext uri="{0D108BD9-81ED-4DB2-BD59-A6C34878D82A}">
                    <a16:rowId xmlns:a16="http://schemas.microsoft.com/office/drawing/2014/main" val="2473345430"/>
                  </a:ext>
                </a:extLst>
              </a:tr>
              <a:tr h="127710">
                <a:tc>
                  <a:txBody>
                    <a:bodyPr/>
                    <a:lstStyle/>
                    <a:p>
                      <a:pPr algn="l" rtl="0" fontAlgn="b"/>
                      <a:r>
                        <a:rPr lang="es-MX" sz="1050" b="0" i="0" u="none" strike="noStrike" kern="1200">
                          <a:solidFill>
                            <a:srgbClr val="000000"/>
                          </a:solidFill>
                          <a:effectLst/>
                          <a:latin typeface="Montserrat" panose="02000505000000020004" pitchFamily="2" charset="0"/>
                          <a:ea typeface="+mn-ea"/>
                          <a:cs typeface="+mn-cs"/>
                        </a:rPr>
                        <a:t>Acceso a Bases de Datos</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5.50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11.09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11.09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11.10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8.74 </a:t>
                      </a:r>
                    </a:p>
                  </a:txBody>
                  <a:tcPr marL="0" marR="0" marT="0" marB="0">
                    <a:lnL>
                      <a:noFill/>
                    </a:lnL>
                    <a:lnR>
                      <a:noFill/>
                    </a:lnR>
                    <a:lnT>
                      <a:noFill/>
                    </a:lnT>
                    <a:lnB>
                      <a:noFill/>
                    </a:lnB>
                  </a:tcPr>
                </a:tc>
                <a:extLst>
                  <a:ext uri="{0D108BD9-81ED-4DB2-BD59-A6C34878D82A}">
                    <a16:rowId xmlns:a16="http://schemas.microsoft.com/office/drawing/2014/main" val="2058731558"/>
                  </a:ext>
                </a:extLst>
              </a:tr>
              <a:tr h="190028">
                <a:tc>
                  <a:txBody>
                    <a:bodyPr/>
                    <a:lstStyle/>
                    <a:p>
                      <a:pPr algn="l" fontAlgn="b"/>
                      <a:r>
                        <a:rPr lang="es-MX" sz="1050" b="0" i="0" u="none" strike="noStrike" kern="1200">
                          <a:solidFill>
                            <a:srgbClr val="000000"/>
                          </a:solidFill>
                          <a:effectLst/>
                          <a:latin typeface="Montserrat" panose="02000505000000020004" pitchFamily="2" charset="0"/>
                          <a:ea typeface="+mn-ea"/>
                          <a:cs typeface="+mn-cs"/>
                        </a:rPr>
                        <a:t>Insersiones, publicidad, streaming</a:t>
                      </a:r>
                    </a:p>
                  </a:txBody>
                  <a:tcPr marL="0" marR="0" marT="0" marB="0" anchor="b">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0.00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0.90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0.90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0.90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0.90 </a:t>
                      </a:r>
                    </a:p>
                  </a:txBody>
                  <a:tcPr marL="0" marR="0" marT="0" marB="0">
                    <a:lnL>
                      <a:noFill/>
                    </a:lnL>
                    <a:lnR>
                      <a:noFill/>
                    </a:lnR>
                    <a:lnT>
                      <a:noFill/>
                    </a:lnT>
                    <a:lnB>
                      <a:noFill/>
                    </a:lnB>
                  </a:tcPr>
                </a:tc>
                <a:extLst>
                  <a:ext uri="{0D108BD9-81ED-4DB2-BD59-A6C34878D82A}">
                    <a16:rowId xmlns:a16="http://schemas.microsoft.com/office/drawing/2014/main" val="615072407"/>
                  </a:ext>
                </a:extLst>
              </a:tr>
              <a:tr h="281354">
                <a:tc>
                  <a:txBody>
                    <a:bodyPr/>
                    <a:lstStyle/>
                    <a:p>
                      <a:pPr algn="l" fontAlgn="ctr"/>
                      <a:r>
                        <a:rPr lang="es-MX" sz="1050" b="0" i="0" u="none" strike="noStrike" kern="1200">
                          <a:solidFill>
                            <a:srgbClr val="000000"/>
                          </a:solidFill>
                          <a:effectLst/>
                          <a:latin typeface="Montserrat" panose="02000505000000020004" pitchFamily="2" charset="0"/>
                          <a:ea typeface="+mn-ea"/>
                          <a:cs typeface="+mn-cs"/>
                        </a:rPr>
                        <a:t>Diseño editorial, coediciones</a:t>
                      </a:r>
                    </a:p>
                  </a:txBody>
                  <a:tcPr marL="0" marR="0" marT="0" marB="0" anchor="ctr">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1.94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5.83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5.83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5.25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5.17 </a:t>
                      </a:r>
                    </a:p>
                  </a:txBody>
                  <a:tcPr marL="0" marR="0" marT="0" marB="0">
                    <a:lnL>
                      <a:noFill/>
                    </a:lnL>
                    <a:lnR>
                      <a:noFill/>
                    </a:lnR>
                    <a:lnT>
                      <a:noFill/>
                    </a:lnT>
                    <a:lnB>
                      <a:noFill/>
                    </a:lnB>
                  </a:tcPr>
                </a:tc>
                <a:extLst>
                  <a:ext uri="{0D108BD9-81ED-4DB2-BD59-A6C34878D82A}">
                    <a16:rowId xmlns:a16="http://schemas.microsoft.com/office/drawing/2014/main" val="2902933824"/>
                  </a:ext>
                </a:extLst>
              </a:tr>
              <a:tr h="140677">
                <a:tc>
                  <a:txBody>
                    <a:bodyPr/>
                    <a:lstStyle/>
                    <a:p>
                      <a:pPr algn="l" rtl="0" fontAlgn="ctr"/>
                      <a:r>
                        <a:rPr lang="es-MX" sz="1050" b="0" i="0" u="none" strike="noStrike" kern="1200">
                          <a:solidFill>
                            <a:srgbClr val="000000"/>
                          </a:solidFill>
                          <a:effectLst/>
                          <a:latin typeface="Montserrat" panose="02000505000000020004" pitchFamily="2" charset="0"/>
                          <a:ea typeface="+mn-ea"/>
                          <a:cs typeface="+mn-cs"/>
                        </a:rPr>
                        <a:t>Impresión offset, pruebas academicas</a:t>
                      </a:r>
                    </a:p>
                  </a:txBody>
                  <a:tcPr marL="0" marR="0" marT="0" marB="0" anchor="ctr">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0.09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1.13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1.13 </a:t>
                      </a:r>
                    </a:p>
                  </a:txBody>
                  <a:tcPr marL="0" marR="0" marT="0" marB="0">
                    <a:lnL>
                      <a:noFill/>
                    </a:lnL>
                    <a:lnR>
                      <a:noFill/>
                    </a:lnR>
                    <a:lnT>
                      <a:noFill/>
                    </a:lnT>
                    <a:lnB>
                      <a:noFill/>
                    </a:lnB>
                  </a:tcPr>
                </a:tc>
                <a:extLst>
                  <a:ext uri="{0D108BD9-81ED-4DB2-BD59-A6C34878D82A}">
                    <a16:rowId xmlns:a16="http://schemas.microsoft.com/office/drawing/2014/main" val="1155106289"/>
                  </a:ext>
                </a:extLst>
              </a:tr>
              <a:tr h="132657">
                <a:tc>
                  <a:txBody>
                    <a:bodyPr/>
                    <a:lstStyle/>
                    <a:p>
                      <a:pPr algn="l" rtl="0" fontAlgn="ctr"/>
                      <a:r>
                        <a:rPr lang="es-MX" sz="1050" b="0" i="0" u="none" strike="noStrike" kern="1200">
                          <a:solidFill>
                            <a:srgbClr val="000000"/>
                          </a:solidFill>
                          <a:effectLst/>
                          <a:latin typeface="Montserrat" panose="02000505000000020004" pitchFamily="2" charset="0"/>
                          <a:ea typeface="+mn-ea"/>
                          <a:cs typeface="+mn-cs"/>
                        </a:rPr>
                        <a:t>Becas de manutención</a:t>
                      </a:r>
                    </a:p>
                  </a:txBody>
                  <a:tcPr marL="0" marR="0" marT="0" marB="0" anchor="ctr">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8.69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16.61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16.61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13.06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20.41 </a:t>
                      </a:r>
                    </a:p>
                  </a:txBody>
                  <a:tcPr marL="0" marR="0" marT="0" marB="0">
                    <a:lnL>
                      <a:noFill/>
                    </a:lnL>
                    <a:lnR>
                      <a:noFill/>
                    </a:lnR>
                    <a:lnT>
                      <a:noFill/>
                    </a:lnT>
                    <a:lnB>
                      <a:noFill/>
                    </a:lnB>
                  </a:tcPr>
                </a:tc>
                <a:extLst>
                  <a:ext uri="{0D108BD9-81ED-4DB2-BD59-A6C34878D82A}">
                    <a16:rowId xmlns:a16="http://schemas.microsoft.com/office/drawing/2014/main" val="2109424929"/>
                  </a:ext>
                </a:extLst>
              </a:tr>
              <a:tr h="96502">
                <a:tc>
                  <a:txBody>
                    <a:bodyPr/>
                    <a:lstStyle/>
                    <a:p>
                      <a:pPr algn="l" rtl="0" fontAlgn="ctr"/>
                      <a:r>
                        <a:rPr lang="es-MX" sz="1050" b="0" i="0" u="none" strike="noStrike" kern="1200" dirty="0">
                          <a:solidFill>
                            <a:srgbClr val="000000"/>
                          </a:solidFill>
                          <a:effectLst/>
                          <a:latin typeface="Montserrat" panose="02000505000000020004" pitchFamily="2" charset="0"/>
                          <a:ea typeface="+mn-ea"/>
                          <a:cs typeface="+mn-cs"/>
                        </a:rPr>
                        <a:t>Procesamiento de nómina, instalaciones deportivas y otros servicios (ambas sedes)</a:t>
                      </a:r>
                    </a:p>
                  </a:txBody>
                  <a:tcPr marL="0" marR="0" marT="0" marB="0" anchor="ctr">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1.42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2.75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2.75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2.51 </a:t>
                      </a:r>
                    </a:p>
                  </a:txBody>
                  <a:tcPr marL="0" marR="0" marT="0" marB="0">
                    <a:lnL>
                      <a:noFill/>
                    </a:lnL>
                    <a:lnR>
                      <a:noFill/>
                    </a:lnR>
                    <a:lnT>
                      <a:noFill/>
                    </a:lnT>
                    <a:lnB>
                      <a:noFill/>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2.46 </a:t>
                      </a:r>
                    </a:p>
                  </a:txBody>
                  <a:tcPr marL="0" marR="0" marT="0" marB="0">
                    <a:lnL>
                      <a:noFill/>
                    </a:lnL>
                    <a:lnR>
                      <a:noFill/>
                    </a:lnR>
                    <a:lnT>
                      <a:noFill/>
                    </a:lnT>
                    <a:lnB>
                      <a:noFill/>
                    </a:lnB>
                  </a:tcPr>
                </a:tc>
                <a:extLst>
                  <a:ext uri="{0D108BD9-81ED-4DB2-BD59-A6C34878D82A}">
                    <a16:rowId xmlns:a16="http://schemas.microsoft.com/office/drawing/2014/main" val="2935342338"/>
                  </a:ext>
                </a:extLst>
              </a:tr>
              <a:tr h="215092">
                <a:tc>
                  <a:txBody>
                    <a:bodyPr/>
                    <a:lstStyle/>
                    <a:p>
                      <a:pPr algn="l" rtl="0" fontAlgn="ctr"/>
                      <a:r>
                        <a:rPr lang="es-MX" sz="1050" b="0" i="0" u="none" strike="noStrike" kern="1200" dirty="0">
                          <a:solidFill>
                            <a:srgbClr val="000000"/>
                          </a:solidFill>
                          <a:effectLst/>
                          <a:latin typeface="Montserrat" panose="02000505000000020004" pitchFamily="2" charset="0"/>
                          <a:ea typeface="+mn-ea"/>
                          <a:cs typeface="+mn-cs"/>
                        </a:rPr>
                        <a:t>Impuestos sobre nómina</a:t>
                      </a:r>
                    </a:p>
                  </a:txBody>
                  <a:tcPr marL="0" marR="0" marT="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6.52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7.44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7.44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9.26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9.26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4999710"/>
                  </a:ext>
                </a:extLst>
              </a:tr>
            </a:tbl>
          </a:graphicData>
        </a:graphic>
      </p:graphicFrame>
      <p:sp>
        <p:nvSpPr>
          <p:cNvPr id="5" name="CuadroTexto 4">
            <a:extLst>
              <a:ext uri="{FF2B5EF4-FFF2-40B4-BE49-F238E27FC236}">
                <a16:creationId xmlns:a16="http://schemas.microsoft.com/office/drawing/2014/main" id="{29C60942-AE93-48DC-B6C7-661EA3EEEC69}"/>
              </a:ext>
            </a:extLst>
          </p:cNvPr>
          <p:cNvSpPr txBox="1"/>
          <p:nvPr/>
        </p:nvSpPr>
        <p:spPr>
          <a:xfrm>
            <a:off x="4884448" y="1146714"/>
            <a:ext cx="4309193" cy="492443"/>
          </a:xfrm>
          <a:prstGeom prst="rect">
            <a:avLst/>
          </a:prstGeom>
          <a:noFill/>
        </p:spPr>
        <p:txBody>
          <a:bodyPr wrap="none" rtlCol="0">
            <a:spAutoFit/>
          </a:bodyPr>
          <a:lstStyle/>
          <a:p>
            <a:r>
              <a:rPr lang="es-MX" sz="1400" b="1" dirty="0">
                <a:solidFill>
                  <a:srgbClr val="245C4F"/>
                </a:solidFill>
                <a:latin typeface="Montserrat" panose="02000505000000020004" pitchFamily="2" charset="0"/>
              </a:rPr>
              <a:t>ASIGNACIONES A CONCEPTOS PRINCIPALES</a:t>
            </a:r>
          </a:p>
          <a:p>
            <a:r>
              <a:rPr lang="es-MX" sz="1100" dirty="0">
                <a:solidFill>
                  <a:schemeClr val="tx1">
                    <a:lumMod val="65000"/>
                    <a:lumOff val="35000"/>
                  </a:schemeClr>
                </a:solidFill>
                <a:latin typeface="Montserrat" panose="02000505000000020004" pitchFamily="2" charset="0"/>
              </a:rPr>
              <a:t>Cifras en millones de pesos</a:t>
            </a:r>
          </a:p>
        </p:txBody>
      </p:sp>
      <p:sp>
        <p:nvSpPr>
          <p:cNvPr id="8" name="CuadroTexto 7">
            <a:extLst>
              <a:ext uri="{FF2B5EF4-FFF2-40B4-BE49-F238E27FC236}">
                <a16:creationId xmlns:a16="http://schemas.microsoft.com/office/drawing/2014/main" id="{A8AF8A70-D612-4DF0-8F99-2429E691E75E}"/>
              </a:ext>
            </a:extLst>
          </p:cNvPr>
          <p:cNvSpPr txBox="1"/>
          <p:nvPr/>
        </p:nvSpPr>
        <p:spPr>
          <a:xfrm>
            <a:off x="4432040" y="4872595"/>
            <a:ext cx="7455159" cy="1677382"/>
          </a:xfrm>
          <a:prstGeom prst="rect">
            <a:avLst/>
          </a:prstGeom>
          <a:noFill/>
        </p:spPr>
        <p:txBody>
          <a:bodyPr wrap="square">
            <a:spAutoFit/>
          </a:bodyPr>
          <a:lstStyle/>
          <a:p>
            <a:pPr lvl="1" algn="just">
              <a:spcBef>
                <a:spcPts val="600"/>
              </a:spcBef>
            </a:pPr>
            <a:r>
              <a:rPr lang="es-MX" sz="1400" b="1" dirty="0">
                <a:solidFill>
                  <a:srgbClr val="245C4F"/>
                </a:solidFill>
                <a:latin typeface="Montserrat" panose="02000505000000020004" pitchFamily="2" charset="0"/>
              </a:rPr>
              <a:t>ASIGNACIONES PRIORITARIAS</a:t>
            </a:r>
          </a:p>
          <a:p>
            <a:pPr lvl="1" algn="just">
              <a:spcBef>
                <a:spcPts val="600"/>
              </a:spcBef>
            </a:pPr>
            <a:r>
              <a:rPr lang="es-MX" sz="1400" dirty="0">
                <a:solidFill>
                  <a:schemeClr val="tx1">
                    <a:lumMod val="75000"/>
                    <a:lumOff val="25000"/>
                  </a:schemeClr>
                </a:solidFill>
                <a:latin typeface="Montserrat" panose="02000505000000020004" pitchFamily="2" charset="0"/>
              </a:rPr>
              <a:t>Recursos de información para Biblioteca, Publicaciones y Tecnologías de la Información para fortalecer las actividades de docencia a distancia, licenciamientos y arrendamientos de equipo de cómputo indispensables con vencimiento al 31 de diciembre de 2021, servicios asociados a actividades en instalaciones como servicios de comedor y transporte de personal y servicios básicos.</a:t>
            </a:r>
          </a:p>
        </p:txBody>
      </p:sp>
      <p:sp>
        <p:nvSpPr>
          <p:cNvPr id="10" name="CuadroTexto 9">
            <a:extLst>
              <a:ext uri="{FF2B5EF4-FFF2-40B4-BE49-F238E27FC236}">
                <a16:creationId xmlns:a16="http://schemas.microsoft.com/office/drawing/2014/main" id="{0544E439-FB38-43F2-8F7D-BD8F804E574B}"/>
              </a:ext>
            </a:extLst>
          </p:cNvPr>
          <p:cNvSpPr txBox="1"/>
          <p:nvPr/>
        </p:nvSpPr>
        <p:spPr>
          <a:xfrm>
            <a:off x="386080" y="2011695"/>
            <a:ext cx="4155440" cy="4247317"/>
          </a:xfrm>
          <a:prstGeom prst="rect">
            <a:avLst/>
          </a:prstGeom>
          <a:noFill/>
        </p:spPr>
        <p:txBody>
          <a:bodyPr wrap="square">
            <a:spAutoFit/>
          </a:bodyPr>
          <a:lstStyle/>
          <a:p>
            <a:pPr algn="just"/>
            <a:r>
              <a:rPr lang="es-ES_tradnl" sz="1500" dirty="0">
                <a:solidFill>
                  <a:schemeClr val="tx1">
                    <a:lumMod val="75000"/>
                    <a:lumOff val="25000"/>
                  </a:schemeClr>
                </a:solidFill>
                <a:latin typeface="Montserrat" panose="02000505000000020004" pitchFamily="2" charset="0"/>
                <a:cs typeface="Arial" panose="020B0604020202020204" pitchFamily="34" charset="0"/>
              </a:rPr>
              <a:t>Estos recursos son fundamentales para el funcionamiento del CIDE y se encuentran asociados a la producción científica de sus investigadores, así como a las actividades de docencia e investigación.</a:t>
            </a:r>
          </a:p>
          <a:p>
            <a:pPr algn="just"/>
            <a:endParaRPr lang="es-ES_tradnl" sz="1500" dirty="0">
              <a:solidFill>
                <a:schemeClr val="tx1">
                  <a:lumMod val="75000"/>
                  <a:lumOff val="25000"/>
                </a:schemeClr>
              </a:solidFill>
              <a:latin typeface="Montserrat" panose="02000505000000020004" pitchFamily="2" charset="0"/>
              <a:cs typeface="Arial" panose="020B0604020202020204" pitchFamily="34" charset="0"/>
            </a:endParaRPr>
          </a:p>
          <a:p>
            <a:pPr algn="just"/>
            <a:r>
              <a:rPr lang="es-ES_tradnl" sz="1500" dirty="0">
                <a:solidFill>
                  <a:schemeClr val="tx1">
                    <a:lumMod val="75000"/>
                    <a:lumOff val="25000"/>
                  </a:schemeClr>
                </a:solidFill>
                <a:latin typeface="Montserrat" panose="02000505000000020004" pitchFamily="2" charset="0"/>
                <a:cs typeface="Arial" panose="020B0604020202020204" pitchFamily="34" charset="0"/>
              </a:rPr>
              <a:t>La mayor parte de los recursos clasificados en Gasto de Operación son, en el caso del CIDE, </a:t>
            </a:r>
            <a:r>
              <a:rPr lang="es-ES_tradnl" sz="1500" b="1" dirty="0">
                <a:solidFill>
                  <a:schemeClr val="tx1">
                    <a:lumMod val="75000"/>
                    <a:lumOff val="25000"/>
                  </a:schemeClr>
                </a:solidFill>
                <a:latin typeface="Montserrat" panose="02000505000000020004" pitchFamily="2" charset="0"/>
                <a:cs typeface="Arial" panose="020B0604020202020204" pitchFamily="34" charset="0"/>
              </a:rPr>
              <a:t>recursos asociados a funciones sustantivas del Centro y cuya reducción – en su caso - incide directamente en sus actividades de investigación científica y tecnológica, y la formación de recursos humanos especializados de alto nivel que forman parte de sus metas y objetivos institucionales.</a:t>
            </a:r>
          </a:p>
        </p:txBody>
      </p:sp>
    </p:spTree>
    <p:extLst>
      <p:ext uri="{BB962C8B-B14F-4D97-AF65-F5344CB8AC3E}">
        <p14:creationId xmlns:p14="http://schemas.microsoft.com/office/powerpoint/2010/main" val="2279872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2F3AD4-FCC0-4A5E-8DE8-BCD098EFB80F}"/>
              </a:ext>
            </a:extLst>
          </p:cNvPr>
          <p:cNvSpPr>
            <a:spLocks noGrp="1"/>
          </p:cNvSpPr>
          <p:nvPr>
            <p:ph type="title"/>
          </p:nvPr>
        </p:nvSpPr>
        <p:spPr/>
        <p:txBody>
          <a:bodyPr/>
          <a:lstStyle/>
          <a:p>
            <a:r>
              <a:rPr lang="es-MX" dirty="0"/>
              <a:t>Gasto de Operación </a:t>
            </a:r>
          </a:p>
        </p:txBody>
      </p:sp>
      <p:graphicFrame>
        <p:nvGraphicFramePr>
          <p:cNvPr id="10" name="Tabla 9">
            <a:extLst>
              <a:ext uri="{FF2B5EF4-FFF2-40B4-BE49-F238E27FC236}">
                <a16:creationId xmlns:a16="http://schemas.microsoft.com/office/drawing/2014/main" id="{AB8ABF23-92AC-44F8-80E3-4BB7B0B06760}"/>
              </a:ext>
            </a:extLst>
          </p:cNvPr>
          <p:cNvGraphicFramePr>
            <a:graphicFrameLocks noGrp="1"/>
          </p:cNvGraphicFramePr>
          <p:nvPr>
            <p:extLst>
              <p:ext uri="{D42A27DB-BD31-4B8C-83A1-F6EECF244321}">
                <p14:modId xmlns:p14="http://schemas.microsoft.com/office/powerpoint/2010/main" val="1721505321"/>
              </p:ext>
            </p:extLst>
          </p:nvPr>
        </p:nvGraphicFramePr>
        <p:xfrm>
          <a:off x="4730620" y="1186804"/>
          <a:ext cx="7281268" cy="4941948"/>
        </p:xfrm>
        <a:graphic>
          <a:graphicData uri="http://schemas.openxmlformats.org/drawingml/2006/table">
            <a:tbl>
              <a:tblPr/>
              <a:tblGrid>
                <a:gridCol w="455576">
                  <a:extLst>
                    <a:ext uri="{9D8B030D-6E8A-4147-A177-3AD203B41FA5}">
                      <a16:colId xmlns:a16="http://schemas.microsoft.com/office/drawing/2014/main" val="3956825081"/>
                    </a:ext>
                  </a:extLst>
                </a:gridCol>
                <a:gridCol w="4026020">
                  <a:extLst>
                    <a:ext uri="{9D8B030D-6E8A-4147-A177-3AD203B41FA5}">
                      <a16:colId xmlns:a16="http://schemas.microsoft.com/office/drawing/2014/main" val="4101517408"/>
                    </a:ext>
                  </a:extLst>
                </a:gridCol>
                <a:gridCol w="519144">
                  <a:extLst>
                    <a:ext uri="{9D8B030D-6E8A-4147-A177-3AD203B41FA5}">
                      <a16:colId xmlns:a16="http://schemas.microsoft.com/office/drawing/2014/main" val="1991491893"/>
                    </a:ext>
                  </a:extLst>
                </a:gridCol>
                <a:gridCol w="582713">
                  <a:extLst>
                    <a:ext uri="{9D8B030D-6E8A-4147-A177-3AD203B41FA5}">
                      <a16:colId xmlns:a16="http://schemas.microsoft.com/office/drawing/2014/main" val="2172085703"/>
                    </a:ext>
                  </a:extLst>
                </a:gridCol>
                <a:gridCol w="593308">
                  <a:extLst>
                    <a:ext uri="{9D8B030D-6E8A-4147-A177-3AD203B41FA5}">
                      <a16:colId xmlns:a16="http://schemas.microsoft.com/office/drawing/2014/main" val="1717475369"/>
                    </a:ext>
                  </a:extLst>
                </a:gridCol>
                <a:gridCol w="635687">
                  <a:extLst>
                    <a:ext uri="{9D8B030D-6E8A-4147-A177-3AD203B41FA5}">
                      <a16:colId xmlns:a16="http://schemas.microsoft.com/office/drawing/2014/main" val="2631939875"/>
                    </a:ext>
                  </a:extLst>
                </a:gridCol>
                <a:gridCol w="468820">
                  <a:extLst>
                    <a:ext uri="{9D8B030D-6E8A-4147-A177-3AD203B41FA5}">
                      <a16:colId xmlns:a16="http://schemas.microsoft.com/office/drawing/2014/main" val="3998500818"/>
                    </a:ext>
                  </a:extLst>
                </a:gridCol>
              </a:tblGrid>
              <a:tr h="545430">
                <a:tc>
                  <a:txBody>
                    <a:bodyPr/>
                    <a:lstStyle/>
                    <a:p>
                      <a:pPr algn="ctr" rtl="0" fontAlgn="ctr"/>
                      <a:r>
                        <a:rPr lang="es-MX" sz="900" b="1" i="0" u="none" strike="noStrike" dirty="0">
                          <a:solidFill>
                            <a:srgbClr val="FFFFFF"/>
                          </a:solidFill>
                          <a:effectLst/>
                          <a:latin typeface="Montserrat" panose="02000505000000020004" pitchFamily="2" charset="0"/>
                        </a:rPr>
                        <a:t>Partida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dirty="0">
                          <a:solidFill>
                            <a:srgbClr val="FFFFFF"/>
                          </a:solidFill>
                          <a:effectLst/>
                          <a:latin typeface="Montserrat" panose="02000505000000020004" pitchFamily="2" charset="0"/>
                        </a:rPr>
                        <a:t>Denominación</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a:solidFill>
                            <a:srgbClr val="FFFFFF"/>
                          </a:solidFill>
                          <a:effectLst/>
                          <a:latin typeface="Montserrat" panose="02000505000000020004" pitchFamily="2" charset="0"/>
                        </a:rPr>
                        <a:t>Ejercido 2020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a:solidFill>
                            <a:srgbClr val="FFFFFF"/>
                          </a:solidFill>
                          <a:effectLst/>
                          <a:latin typeface="Montserrat" panose="02000505000000020004" pitchFamily="2" charset="0"/>
                        </a:rPr>
                        <a:t>Autorizado 2021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a:solidFill>
                            <a:srgbClr val="FFFFFF"/>
                          </a:solidFill>
                          <a:effectLst/>
                          <a:latin typeface="Montserrat" panose="02000505000000020004" pitchFamily="2" charset="0"/>
                        </a:rPr>
                        <a:t>Modificado 2021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a:solidFill>
                            <a:srgbClr val="FFFFFF"/>
                          </a:solidFill>
                          <a:effectLst/>
                          <a:latin typeface="Montserrat" panose="02000505000000020004" pitchFamily="2" charset="0"/>
                        </a:rPr>
                        <a:t>Petición del área para 2022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900" b="1" i="0" u="none" strike="noStrike" dirty="0">
                          <a:solidFill>
                            <a:srgbClr val="FFFFFF"/>
                          </a:solidFill>
                          <a:effectLst/>
                          <a:latin typeface="Montserrat" panose="02000505000000020004" pitchFamily="2" charset="0"/>
                        </a:rPr>
                        <a:t>APPEF 2022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64B2A"/>
                    </a:solidFill>
                  </a:tcPr>
                </a:tc>
                <a:extLst>
                  <a:ext uri="{0D108BD9-81ED-4DB2-BD59-A6C34878D82A}">
                    <a16:rowId xmlns:a16="http://schemas.microsoft.com/office/drawing/2014/main" val="2592882733"/>
                  </a:ext>
                </a:extLst>
              </a:tr>
              <a:tr h="188080">
                <a:tc>
                  <a:txBody>
                    <a:bodyPr/>
                    <a:lstStyle/>
                    <a:p>
                      <a:pPr algn="ctr" fontAlgn="ctr"/>
                      <a:r>
                        <a:rPr lang="es-MX" sz="900" b="0" i="0" u="none" strike="noStrike" dirty="0">
                          <a:solidFill>
                            <a:srgbClr val="000000"/>
                          </a:solidFill>
                          <a:effectLst/>
                          <a:latin typeface="Montserrat" panose="02000505000000020004" pitchFamily="2" charset="0"/>
                        </a:rPr>
                        <a:t>21101</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Materiales y útiles de oficina</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0.13 </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0.46 </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0.46 </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0.41 </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0.46 </a:t>
                      </a:r>
                    </a:p>
                  </a:txBody>
                  <a:tcPr marL="0" marR="0" marT="0" marB="0">
                    <a:lnL>
                      <a:noFill/>
                    </a:lnL>
                    <a:lnR>
                      <a:noFill/>
                    </a:lnR>
                    <a:lnT w="19050" cap="flat" cmpd="sng" algn="ctr">
                      <a:solidFill>
                        <a:srgbClr val="FFFFFF"/>
                      </a:solidFill>
                      <a:prstDash val="solid"/>
                      <a:round/>
                      <a:headEnd type="none" w="med" len="med"/>
                      <a:tailEnd type="none" w="med" len="med"/>
                    </a:lnT>
                    <a:lnB>
                      <a:noFill/>
                    </a:lnB>
                  </a:tcPr>
                </a:tc>
                <a:extLst>
                  <a:ext uri="{0D108BD9-81ED-4DB2-BD59-A6C34878D82A}">
                    <a16:rowId xmlns:a16="http://schemas.microsoft.com/office/drawing/2014/main" val="2428230991"/>
                  </a:ext>
                </a:extLst>
              </a:tr>
              <a:tr h="188080">
                <a:tc>
                  <a:txBody>
                    <a:bodyPr/>
                    <a:lstStyle/>
                    <a:p>
                      <a:pPr algn="ctr" fontAlgn="ctr"/>
                      <a:r>
                        <a:rPr lang="es-MX" sz="900" b="0" i="0" u="none" strike="noStrike">
                          <a:solidFill>
                            <a:srgbClr val="000000"/>
                          </a:solidFill>
                          <a:effectLst/>
                          <a:latin typeface="Montserrat" panose="02000505000000020004" pitchFamily="2" charset="0"/>
                        </a:rPr>
                        <a:t>26103</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Combustibles, lubricantes, aditivos para vehículos destinados a servicios </a:t>
                      </a:r>
                      <a:r>
                        <a:rPr lang="es-MX" sz="800" b="0" i="0" u="none" strike="noStrike" dirty="0" err="1">
                          <a:solidFill>
                            <a:srgbClr val="000000"/>
                          </a:solidFill>
                          <a:effectLst/>
                          <a:latin typeface="Montserrat" panose="02000505000000020004" pitchFamily="2" charset="0"/>
                        </a:rPr>
                        <a:t>admvos</a:t>
                      </a:r>
                      <a:r>
                        <a:rPr lang="es-MX" sz="800" b="0" i="0" u="none" strike="noStrike" dirty="0">
                          <a:solidFill>
                            <a:srgbClr val="000000"/>
                          </a:solidFill>
                          <a:effectLst/>
                          <a:latin typeface="Montserrat" panose="02000505000000020004" pitchFamily="2" charset="0"/>
                        </a:rPr>
                        <a:t>.</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0.07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0.48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0.48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0.48 </a:t>
                      </a:r>
                    </a:p>
                  </a:txBody>
                  <a:tcPr marL="0" marR="0" marT="0" marB="0">
                    <a:lnL>
                      <a:noFill/>
                    </a:lnL>
                    <a:lnR>
                      <a:noFill/>
                    </a:lnR>
                    <a:lnT>
                      <a:noFill/>
                    </a:lnT>
                    <a:lnB>
                      <a:noFill/>
                    </a:lnB>
                  </a:tcPr>
                </a:tc>
                <a:extLst>
                  <a:ext uri="{0D108BD9-81ED-4DB2-BD59-A6C34878D82A}">
                    <a16:rowId xmlns:a16="http://schemas.microsoft.com/office/drawing/2014/main" val="1349997327"/>
                  </a:ext>
                </a:extLst>
              </a:tr>
              <a:tr h="188080">
                <a:tc>
                  <a:txBody>
                    <a:bodyPr/>
                    <a:lstStyle/>
                    <a:p>
                      <a:pPr algn="ctr" fontAlgn="ctr"/>
                      <a:r>
                        <a:rPr lang="es-MX" sz="900" b="0" i="0" u="none" strike="noStrike">
                          <a:solidFill>
                            <a:srgbClr val="000000"/>
                          </a:solidFill>
                          <a:effectLst/>
                          <a:latin typeface="Montserrat" panose="02000505000000020004" pitchFamily="2" charset="0"/>
                        </a:rPr>
                        <a:t>26105</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Combustibles, lubricantes, aditivos para maquinaria,  equipo de </a:t>
                      </a:r>
                      <a:r>
                        <a:rPr lang="es-MX" sz="800" b="0" i="0" u="none" strike="noStrike" dirty="0" err="1">
                          <a:solidFill>
                            <a:srgbClr val="000000"/>
                          </a:solidFill>
                          <a:effectLst/>
                          <a:latin typeface="Montserrat" panose="02000505000000020004" pitchFamily="2" charset="0"/>
                        </a:rPr>
                        <a:t>prod</a:t>
                      </a:r>
                      <a:r>
                        <a:rPr lang="es-MX" sz="800" b="0" i="0" u="none" strike="noStrike" dirty="0">
                          <a:solidFill>
                            <a:srgbClr val="000000"/>
                          </a:solidFill>
                          <a:effectLst/>
                          <a:latin typeface="Montserrat" panose="02000505000000020004" pitchFamily="2" charset="0"/>
                        </a:rPr>
                        <a:t>. y servicios </a:t>
                      </a:r>
                      <a:r>
                        <a:rPr lang="es-MX" sz="800" b="0" i="0" u="none" strike="noStrike" dirty="0" err="1">
                          <a:solidFill>
                            <a:srgbClr val="000000"/>
                          </a:solidFill>
                          <a:effectLst/>
                          <a:latin typeface="Montserrat" panose="02000505000000020004" pitchFamily="2" charset="0"/>
                        </a:rPr>
                        <a:t>admvos</a:t>
                      </a:r>
                      <a:r>
                        <a:rPr lang="es-MX" sz="800" b="0" i="0" u="none" strike="noStrike" dirty="0">
                          <a:solidFill>
                            <a:srgbClr val="000000"/>
                          </a:solidFill>
                          <a:effectLst/>
                          <a:latin typeface="Montserrat" panose="02000505000000020004" pitchFamily="2" charset="0"/>
                        </a:rPr>
                        <a:t>.</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0.02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extLst>
                  <a:ext uri="{0D108BD9-81ED-4DB2-BD59-A6C34878D82A}">
                    <a16:rowId xmlns:a16="http://schemas.microsoft.com/office/drawing/2014/main" val="1446184532"/>
                  </a:ext>
                </a:extLst>
              </a:tr>
              <a:tr h="188080">
                <a:tc>
                  <a:txBody>
                    <a:bodyPr/>
                    <a:lstStyle/>
                    <a:p>
                      <a:pPr algn="ctr" fontAlgn="ctr"/>
                      <a:r>
                        <a:rPr lang="es-MX" sz="900" b="0" i="0" u="none" strike="noStrike">
                          <a:solidFill>
                            <a:srgbClr val="000000"/>
                          </a:solidFill>
                          <a:effectLst/>
                          <a:latin typeface="Montserrat" panose="02000505000000020004" pitchFamily="2" charset="0"/>
                        </a:rPr>
                        <a:t>31101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Servicio de energía eléctrica</a:t>
                      </a:r>
                      <a:r>
                        <a:rPr lang="es-MX" sz="800" baseline="30000" dirty="0">
                          <a:latin typeface="Montserrat" panose="02000505000000020004" pitchFamily="2" charset="0"/>
                        </a:rPr>
                        <a:t>1</a:t>
                      </a:r>
                      <a:endParaRPr lang="es-MX" sz="800" b="0" i="0" u="none" strike="noStrike" dirty="0">
                        <a:solidFill>
                          <a:srgbClr val="000000"/>
                        </a:solidFill>
                        <a:effectLst/>
                        <a:latin typeface="Montserrat" panose="02000505000000020004" pitchFamily="2" charset="0"/>
                      </a:endParaRP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1.89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3.98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3.98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3.99 </a:t>
                      </a:r>
                    </a:p>
                  </a:txBody>
                  <a:tcPr marL="0" marR="0" marT="0" marB="0">
                    <a:lnL>
                      <a:noFill/>
                    </a:lnL>
                    <a:lnR>
                      <a:noFill/>
                    </a:lnR>
                    <a:lnT>
                      <a:noFill/>
                    </a:lnT>
                    <a:lnB>
                      <a:noFill/>
                    </a:lnB>
                  </a:tcPr>
                </a:tc>
                <a:tc>
                  <a:txBody>
                    <a:bodyPr/>
                    <a:lstStyle/>
                    <a:p>
                      <a:pPr algn="r" fontAlgn="ctr"/>
                      <a:r>
                        <a:rPr lang="es-MX" sz="900" b="1" i="0" u="none" strike="noStrike" dirty="0">
                          <a:solidFill>
                            <a:srgbClr val="FF0000"/>
                          </a:solidFill>
                          <a:effectLst/>
                          <a:latin typeface="Montserrat" panose="02000505000000020004" pitchFamily="2" charset="0"/>
                        </a:rPr>
                        <a:t>3.99</a:t>
                      </a: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extLst>
                  <a:ext uri="{0D108BD9-81ED-4DB2-BD59-A6C34878D82A}">
                    <a16:rowId xmlns:a16="http://schemas.microsoft.com/office/drawing/2014/main" val="2715565692"/>
                  </a:ext>
                </a:extLst>
              </a:tr>
              <a:tr h="188080">
                <a:tc>
                  <a:txBody>
                    <a:bodyPr/>
                    <a:lstStyle/>
                    <a:p>
                      <a:pPr algn="ctr" fontAlgn="ctr"/>
                      <a:r>
                        <a:rPr lang="es-MX" sz="900" b="0" i="0" u="none" strike="noStrike">
                          <a:solidFill>
                            <a:srgbClr val="000000"/>
                          </a:solidFill>
                          <a:effectLst/>
                          <a:latin typeface="Montserrat" panose="02000505000000020004" pitchFamily="2" charset="0"/>
                        </a:rPr>
                        <a:t>31301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Servicio de agua</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0.30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0.32 </a:t>
                      </a:r>
                    </a:p>
                  </a:txBody>
                  <a:tcPr marL="0" marR="0" marT="0" marB="0">
                    <a:lnL>
                      <a:noFill/>
                    </a:lnL>
                    <a:lnR>
                      <a:noFill/>
                    </a:lnR>
                    <a:lnT>
                      <a:noFill/>
                    </a:lnT>
                    <a:lnB>
                      <a:noFill/>
                    </a:lnB>
                  </a:tcPr>
                </a:tc>
                <a:tc>
                  <a:txBody>
                    <a:bodyPr/>
                    <a:lstStyle/>
                    <a:p>
                      <a:pPr algn="r" fontAlgn="ctr"/>
                      <a:r>
                        <a:rPr lang="es-MX" sz="900" b="1" i="0" u="none" strike="noStrike" dirty="0">
                          <a:solidFill>
                            <a:srgbClr val="FF0000"/>
                          </a:solidFill>
                          <a:effectLst/>
                          <a:latin typeface="Montserrat" panose="02000505000000020004" pitchFamily="2" charset="0"/>
                        </a:rPr>
                        <a:t>0.32</a:t>
                      </a: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extLst>
                  <a:ext uri="{0D108BD9-81ED-4DB2-BD59-A6C34878D82A}">
                    <a16:rowId xmlns:a16="http://schemas.microsoft.com/office/drawing/2014/main" val="3677360395"/>
                  </a:ext>
                </a:extLst>
              </a:tr>
              <a:tr h="188080">
                <a:tc>
                  <a:txBody>
                    <a:bodyPr/>
                    <a:lstStyle/>
                    <a:p>
                      <a:pPr algn="ctr" fontAlgn="ctr"/>
                      <a:r>
                        <a:rPr lang="es-MX" sz="900" b="0" i="0" u="none" strike="noStrike">
                          <a:solidFill>
                            <a:srgbClr val="000000"/>
                          </a:solidFill>
                          <a:effectLst/>
                          <a:latin typeface="Montserrat" panose="02000505000000020004" pitchFamily="2" charset="0"/>
                        </a:rPr>
                        <a:t>31401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Servicio telefónico convencional</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0.40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0.84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0.84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0.54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0.84 </a:t>
                      </a:r>
                    </a:p>
                  </a:txBody>
                  <a:tcPr marL="0" marR="0" marT="0" marB="0">
                    <a:lnL>
                      <a:noFill/>
                    </a:lnL>
                    <a:lnR>
                      <a:noFill/>
                    </a:lnR>
                    <a:lnT>
                      <a:noFill/>
                    </a:lnT>
                    <a:lnB>
                      <a:noFill/>
                    </a:lnB>
                  </a:tcPr>
                </a:tc>
                <a:extLst>
                  <a:ext uri="{0D108BD9-81ED-4DB2-BD59-A6C34878D82A}">
                    <a16:rowId xmlns:a16="http://schemas.microsoft.com/office/drawing/2014/main" val="3495462294"/>
                  </a:ext>
                </a:extLst>
              </a:tr>
              <a:tr h="188080">
                <a:tc>
                  <a:txBody>
                    <a:bodyPr/>
                    <a:lstStyle/>
                    <a:p>
                      <a:pPr algn="ctr" fontAlgn="ctr"/>
                      <a:r>
                        <a:rPr lang="es-MX" sz="900" b="0" i="0" u="none" strike="noStrike">
                          <a:solidFill>
                            <a:srgbClr val="000000"/>
                          </a:solidFill>
                          <a:effectLst/>
                          <a:latin typeface="Montserrat" panose="02000505000000020004" pitchFamily="2" charset="0"/>
                        </a:rPr>
                        <a:t>31501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Servicio de telefonía celular</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0.02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0.12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0.12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0.12 </a:t>
                      </a:r>
                    </a:p>
                  </a:txBody>
                  <a:tcPr marL="0" marR="0" marT="0" marB="0">
                    <a:lnL>
                      <a:noFill/>
                    </a:lnL>
                    <a:lnR>
                      <a:noFill/>
                    </a:lnR>
                    <a:lnT>
                      <a:noFill/>
                    </a:lnT>
                    <a:lnB>
                      <a:noFill/>
                    </a:lnB>
                  </a:tcPr>
                </a:tc>
                <a:extLst>
                  <a:ext uri="{0D108BD9-81ED-4DB2-BD59-A6C34878D82A}">
                    <a16:rowId xmlns:a16="http://schemas.microsoft.com/office/drawing/2014/main" val="1495662508"/>
                  </a:ext>
                </a:extLst>
              </a:tr>
              <a:tr h="188080">
                <a:tc>
                  <a:txBody>
                    <a:bodyPr/>
                    <a:lstStyle/>
                    <a:p>
                      <a:pPr algn="ctr" fontAlgn="ctr"/>
                      <a:r>
                        <a:rPr lang="es-MX" sz="900" b="0" i="0" u="none" strike="noStrike">
                          <a:solidFill>
                            <a:srgbClr val="000000"/>
                          </a:solidFill>
                          <a:effectLst/>
                          <a:latin typeface="Montserrat" panose="02000505000000020004" pitchFamily="2" charset="0"/>
                        </a:rPr>
                        <a:t>33602</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Otros servicios comerciales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extLst>
                  <a:ext uri="{0D108BD9-81ED-4DB2-BD59-A6C34878D82A}">
                    <a16:rowId xmlns:a16="http://schemas.microsoft.com/office/drawing/2014/main" val="3267931674"/>
                  </a:ext>
                </a:extLst>
              </a:tr>
              <a:tr h="188080">
                <a:tc>
                  <a:txBody>
                    <a:bodyPr/>
                    <a:lstStyle/>
                    <a:p>
                      <a:pPr algn="ctr" fontAlgn="ctr"/>
                      <a:r>
                        <a:rPr lang="es-MX" sz="900" b="0" i="0" u="none" strike="noStrike">
                          <a:solidFill>
                            <a:srgbClr val="000000"/>
                          </a:solidFill>
                          <a:effectLst/>
                          <a:latin typeface="Montserrat" panose="02000505000000020004" pitchFamily="2" charset="0"/>
                        </a:rPr>
                        <a:t>33604</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Impresión y elaboración de material informativo derivado de la operación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0.09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1.13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1.13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1.13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1.13 </a:t>
                      </a:r>
                    </a:p>
                  </a:txBody>
                  <a:tcPr marL="0" marR="0" marT="0" marB="0">
                    <a:lnL>
                      <a:noFill/>
                    </a:lnL>
                    <a:lnR>
                      <a:noFill/>
                    </a:lnR>
                    <a:lnT>
                      <a:noFill/>
                    </a:lnT>
                    <a:lnB>
                      <a:noFill/>
                    </a:lnB>
                  </a:tcPr>
                </a:tc>
                <a:extLst>
                  <a:ext uri="{0D108BD9-81ED-4DB2-BD59-A6C34878D82A}">
                    <a16:rowId xmlns:a16="http://schemas.microsoft.com/office/drawing/2014/main" val="1980062082"/>
                  </a:ext>
                </a:extLst>
              </a:tr>
              <a:tr h="188080">
                <a:tc>
                  <a:txBody>
                    <a:bodyPr/>
                    <a:lstStyle/>
                    <a:p>
                      <a:pPr algn="ctr" fontAlgn="ctr"/>
                      <a:r>
                        <a:rPr lang="es-MX" sz="900" b="0" i="0" u="none" strike="noStrike">
                          <a:solidFill>
                            <a:srgbClr val="000000"/>
                          </a:solidFill>
                          <a:effectLst/>
                          <a:latin typeface="Montserrat" panose="02000505000000020004" pitchFamily="2" charset="0"/>
                        </a:rPr>
                        <a:t>33605</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Información en medios masivos derivada de la operación y administración</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0.90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0.90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0.90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0.90 </a:t>
                      </a:r>
                    </a:p>
                  </a:txBody>
                  <a:tcPr marL="0" marR="0" marT="0" marB="0">
                    <a:lnL>
                      <a:noFill/>
                    </a:lnL>
                    <a:lnR>
                      <a:noFill/>
                    </a:lnR>
                    <a:lnT>
                      <a:noFill/>
                    </a:lnT>
                    <a:lnB>
                      <a:noFill/>
                    </a:lnB>
                  </a:tcPr>
                </a:tc>
                <a:extLst>
                  <a:ext uri="{0D108BD9-81ED-4DB2-BD59-A6C34878D82A}">
                    <a16:rowId xmlns:a16="http://schemas.microsoft.com/office/drawing/2014/main" val="71071123"/>
                  </a:ext>
                </a:extLst>
              </a:tr>
              <a:tr h="188080">
                <a:tc>
                  <a:txBody>
                    <a:bodyPr/>
                    <a:lstStyle/>
                    <a:p>
                      <a:pPr algn="ctr" fontAlgn="ctr"/>
                      <a:r>
                        <a:rPr lang="es-MX" sz="900" b="0" i="0" u="none" strike="noStrike">
                          <a:solidFill>
                            <a:srgbClr val="000000"/>
                          </a:solidFill>
                          <a:effectLst/>
                          <a:latin typeface="Montserrat" panose="02000505000000020004" pitchFamily="2" charset="0"/>
                        </a:rPr>
                        <a:t>33901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Subcontratación de servicios con terceros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1.94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4.47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4.47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5.25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4.47 </a:t>
                      </a:r>
                    </a:p>
                  </a:txBody>
                  <a:tcPr marL="0" marR="0" marT="0" marB="0">
                    <a:lnL>
                      <a:noFill/>
                    </a:lnL>
                    <a:lnR>
                      <a:noFill/>
                    </a:lnR>
                    <a:lnT>
                      <a:noFill/>
                    </a:lnT>
                    <a:lnB>
                      <a:noFill/>
                    </a:lnB>
                  </a:tcPr>
                </a:tc>
                <a:extLst>
                  <a:ext uri="{0D108BD9-81ED-4DB2-BD59-A6C34878D82A}">
                    <a16:rowId xmlns:a16="http://schemas.microsoft.com/office/drawing/2014/main" val="1374482553"/>
                  </a:ext>
                </a:extLst>
              </a:tr>
              <a:tr h="188080">
                <a:tc>
                  <a:txBody>
                    <a:bodyPr/>
                    <a:lstStyle/>
                    <a:p>
                      <a:pPr algn="ctr" fontAlgn="ctr"/>
                      <a:r>
                        <a:rPr lang="es-MX" sz="900" b="0" i="0" u="none" strike="noStrike">
                          <a:solidFill>
                            <a:srgbClr val="000000"/>
                          </a:solidFill>
                          <a:effectLst/>
                          <a:latin typeface="Montserrat" panose="02000505000000020004" pitchFamily="2" charset="0"/>
                        </a:rPr>
                        <a:t>35101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Mantenimiento y conservación de inmuebles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extLst>
                  <a:ext uri="{0D108BD9-81ED-4DB2-BD59-A6C34878D82A}">
                    <a16:rowId xmlns:a16="http://schemas.microsoft.com/office/drawing/2014/main" val="246319138"/>
                  </a:ext>
                </a:extLst>
              </a:tr>
              <a:tr h="279558">
                <a:tc>
                  <a:txBody>
                    <a:bodyPr/>
                    <a:lstStyle/>
                    <a:p>
                      <a:pPr algn="ctr" fontAlgn="ctr"/>
                      <a:r>
                        <a:rPr lang="es-MX" sz="900" b="0" i="0" u="none" strike="noStrike">
                          <a:solidFill>
                            <a:srgbClr val="000000"/>
                          </a:solidFill>
                          <a:effectLst/>
                          <a:latin typeface="Montserrat" panose="02000505000000020004" pitchFamily="2" charset="0"/>
                        </a:rPr>
                        <a:t>35501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Mantenimiento y conservación de vehículos terrestres, aéreos, marítimos, lacustres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0.33 </a:t>
                      </a:r>
                    </a:p>
                  </a:txBody>
                  <a:tcPr marL="0" marR="0" marT="0" marB="0">
                    <a:lnL>
                      <a:noFill/>
                    </a:lnL>
                    <a:lnR>
                      <a:noFill/>
                    </a:lnR>
                    <a:lnT>
                      <a:noFill/>
                    </a:lnT>
                    <a:lnB>
                      <a:noFill/>
                    </a:lnB>
                  </a:tcPr>
                </a:tc>
                <a:tc>
                  <a:txBody>
                    <a:bodyPr/>
                    <a:lstStyle/>
                    <a:p>
                      <a:pPr algn="r" fontAlgn="ctr"/>
                      <a:r>
                        <a:rPr lang="es-MX" sz="900" b="1" i="0" u="none" strike="noStrike" dirty="0">
                          <a:solidFill>
                            <a:srgbClr val="FF0000"/>
                          </a:solidFill>
                          <a:effectLst/>
                          <a:latin typeface="Montserrat" panose="02000505000000020004" pitchFamily="2" charset="0"/>
                        </a:rPr>
                        <a:t>0.33 </a:t>
                      </a:r>
                    </a:p>
                  </a:txBody>
                  <a:tcPr marL="0" marR="0" marT="0" marB="0">
                    <a:lnL>
                      <a:noFill/>
                    </a:lnL>
                    <a:lnR>
                      <a:noFill/>
                    </a:lnR>
                    <a:lnT>
                      <a:noFill/>
                    </a:lnT>
                    <a:lnB>
                      <a:noFill/>
                    </a:lnB>
                  </a:tcPr>
                </a:tc>
                <a:extLst>
                  <a:ext uri="{0D108BD9-81ED-4DB2-BD59-A6C34878D82A}">
                    <a16:rowId xmlns:a16="http://schemas.microsoft.com/office/drawing/2014/main" val="3369121796"/>
                  </a:ext>
                </a:extLst>
              </a:tr>
              <a:tr h="188080">
                <a:tc>
                  <a:txBody>
                    <a:bodyPr/>
                    <a:lstStyle/>
                    <a:p>
                      <a:pPr algn="ctr" fontAlgn="ctr"/>
                      <a:r>
                        <a:rPr lang="es-MX" sz="900" b="0" i="0" u="none" strike="noStrike">
                          <a:solidFill>
                            <a:srgbClr val="000000"/>
                          </a:solidFill>
                          <a:effectLst/>
                          <a:latin typeface="Montserrat" panose="02000505000000020004" pitchFamily="2" charset="0"/>
                        </a:rPr>
                        <a:t>37104</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Pasajes Aéreos nacionales para </a:t>
                      </a:r>
                      <a:r>
                        <a:rPr lang="es-MX" sz="800" b="0" i="0" u="none" strike="noStrike" dirty="0" err="1">
                          <a:solidFill>
                            <a:srgbClr val="000000"/>
                          </a:solidFill>
                          <a:effectLst/>
                          <a:latin typeface="Montserrat" panose="02000505000000020004" pitchFamily="2" charset="0"/>
                        </a:rPr>
                        <a:t>serv</a:t>
                      </a:r>
                      <a:r>
                        <a:rPr lang="es-MX" sz="800" b="0" i="0" u="none" strike="noStrike" dirty="0">
                          <a:solidFill>
                            <a:srgbClr val="000000"/>
                          </a:solidFill>
                          <a:effectLst/>
                          <a:latin typeface="Montserrat" panose="02000505000000020004" pitchFamily="2" charset="0"/>
                        </a:rPr>
                        <a:t>. públicos de mando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0.13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1.06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1.06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0.79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1.06 </a:t>
                      </a:r>
                    </a:p>
                  </a:txBody>
                  <a:tcPr marL="0" marR="0" marT="0" marB="0">
                    <a:lnL>
                      <a:noFill/>
                    </a:lnL>
                    <a:lnR>
                      <a:noFill/>
                    </a:lnR>
                    <a:lnT>
                      <a:noFill/>
                    </a:lnT>
                    <a:lnB>
                      <a:noFill/>
                    </a:lnB>
                  </a:tcPr>
                </a:tc>
                <a:extLst>
                  <a:ext uri="{0D108BD9-81ED-4DB2-BD59-A6C34878D82A}">
                    <a16:rowId xmlns:a16="http://schemas.microsoft.com/office/drawing/2014/main" val="1959760223"/>
                  </a:ext>
                </a:extLst>
              </a:tr>
              <a:tr h="188080">
                <a:tc>
                  <a:txBody>
                    <a:bodyPr/>
                    <a:lstStyle/>
                    <a:p>
                      <a:pPr algn="ctr" fontAlgn="ctr"/>
                      <a:r>
                        <a:rPr lang="es-MX" sz="900" b="0" i="0" u="none" strike="noStrike">
                          <a:solidFill>
                            <a:srgbClr val="000000"/>
                          </a:solidFill>
                          <a:effectLst/>
                          <a:latin typeface="Montserrat" panose="02000505000000020004" pitchFamily="2" charset="0"/>
                        </a:rPr>
                        <a:t>37106</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Pasajes Aéreos internacionales para servidores públicos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0.16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1.21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1.21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0.37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1.21 </a:t>
                      </a:r>
                    </a:p>
                  </a:txBody>
                  <a:tcPr marL="0" marR="0" marT="0" marB="0">
                    <a:lnL>
                      <a:noFill/>
                    </a:lnL>
                    <a:lnR>
                      <a:noFill/>
                    </a:lnR>
                    <a:lnT>
                      <a:noFill/>
                    </a:lnT>
                    <a:lnB>
                      <a:noFill/>
                    </a:lnB>
                  </a:tcPr>
                </a:tc>
                <a:extLst>
                  <a:ext uri="{0D108BD9-81ED-4DB2-BD59-A6C34878D82A}">
                    <a16:rowId xmlns:a16="http://schemas.microsoft.com/office/drawing/2014/main" val="1311067128"/>
                  </a:ext>
                </a:extLst>
              </a:tr>
              <a:tr h="188080">
                <a:tc>
                  <a:txBody>
                    <a:bodyPr/>
                    <a:lstStyle/>
                    <a:p>
                      <a:pPr algn="ctr" fontAlgn="ctr"/>
                      <a:r>
                        <a:rPr lang="es-MX" sz="900" b="0" i="0" u="none" strike="noStrike">
                          <a:solidFill>
                            <a:srgbClr val="000000"/>
                          </a:solidFill>
                          <a:effectLst/>
                          <a:latin typeface="Montserrat" panose="02000505000000020004" pitchFamily="2" charset="0"/>
                        </a:rPr>
                        <a:t>37204</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Pasajes terrestres nacionales para </a:t>
                      </a:r>
                      <a:r>
                        <a:rPr lang="es-MX" sz="800" b="0" i="0" u="none" strike="noStrike" dirty="0" err="1">
                          <a:solidFill>
                            <a:srgbClr val="000000"/>
                          </a:solidFill>
                          <a:effectLst/>
                          <a:latin typeface="Montserrat" panose="02000505000000020004" pitchFamily="2" charset="0"/>
                        </a:rPr>
                        <a:t>serv</a:t>
                      </a:r>
                      <a:r>
                        <a:rPr lang="es-MX" sz="800" b="0" i="0" u="none" strike="noStrike" dirty="0">
                          <a:solidFill>
                            <a:srgbClr val="000000"/>
                          </a:solidFill>
                          <a:effectLst/>
                          <a:latin typeface="Montserrat" panose="02000505000000020004" pitchFamily="2" charset="0"/>
                        </a:rPr>
                        <a:t>. </a:t>
                      </a:r>
                      <a:r>
                        <a:rPr lang="es-MX" sz="800" b="0" i="0" u="none" strike="noStrike" dirty="0" err="1">
                          <a:solidFill>
                            <a:srgbClr val="000000"/>
                          </a:solidFill>
                          <a:effectLst/>
                          <a:latin typeface="Montserrat" panose="02000505000000020004" pitchFamily="2" charset="0"/>
                        </a:rPr>
                        <a:t>Púb</a:t>
                      </a:r>
                      <a:r>
                        <a:rPr lang="es-MX" sz="800" b="0" i="0" u="none" strike="noStrike" dirty="0">
                          <a:solidFill>
                            <a:srgbClr val="000000"/>
                          </a:solidFill>
                          <a:effectLst/>
                          <a:latin typeface="Montserrat" panose="02000505000000020004" pitchFamily="2" charset="0"/>
                        </a:rPr>
                        <a:t>. de mando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0.02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0.73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0.73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0.28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0.73 </a:t>
                      </a:r>
                    </a:p>
                  </a:txBody>
                  <a:tcPr marL="0" marR="0" marT="0" marB="0">
                    <a:lnL>
                      <a:noFill/>
                    </a:lnL>
                    <a:lnR>
                      <a:noFill/>
                    </a:lnR>
                    <a:lnT>
                      <a:noFill/>
                    </a:lnT>
                    <a:lnB>
                      <a:noFill/>
                    </a:lnB>
                  </a:tcPr>
                </a:tc>
                <a:extLst>
                  <a:ext uri="{0D108BD9-81ED-4DB2-BD59-A6C34878D82A}">
                    <a16:rowId xmlns:a16="http://schemas.microsoft.com/office/drawing/2014/main" val="1810753873"/>
                  </a:ext>
                </a:extLst>
              </a:tr>
              <a:tr h="188080">
                <a:tc>
                  <a:txBody>
                    <a:bodyPr/>
                    <a:lstStyle/>
                    <a:p>
                      <a:pPr algn="ctr" fontAlgn="ctr"/>
                      <a:r>
                        <a:rPr lang="es-MX" sz="900" b="0" i="0" u="none" strike="noStrike">
                          <a:solidFill>
                            <a:srgbClr val="000000"/>
                          </a:solidFill>
                          <a:effectLst/>
                          <a:latin typeface="Montserrat" panose="02000505000000020004" pitchFamily="2" charset="0"/>
                        </a:rPr>
                        <a:t>37206</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Pasajes terrestres internacionales para </a:t>
                      </a:r>
                      <a:r>
                        <a:rPr lang="es-MX" sz="800" b="0" i="0" u="none" strike="noStrike" dirty="0" err="1">
                          <a:solidFill>
                            <a:srgbClr val="000000"/>
                          </a:solidFill>
                          <a:effectLst/>
                          <a:latin typeface="Montserrat" panose="02000505000000020004" pitchFamily="2" charset="0"/>
                        </a:rPr>
                        <a:t>serv</a:t>
                      </a:r>
                      <a:r>
                        <a:rPr lang="es-MX" sz="800" b="0" i="0" u="none" strike="noStrike" dirty="0">
                          <a:solidFill>
                            <a:srgbClr val="000000"/>
                          </a:solidFill>
                          <a:effectLst/>
                          <a:latin typeface="Montserrat" panose="02000505000000020004" pitchFamily="2" charset="0"/>
                        </a:rPr>
                        <a:t>. públicos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0.05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0.05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0.05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0.05 </a:t>
                      </a:r>
                    </a:p>
                  </a:txBody>
                  <a:tcPr marL="0" marR="0" marT="0" marB="0">
                    <a:lnL>
                      <a:noFill/>
                    </a:lnL>
                    <a:lnR>
                      <a:noFill/>
                    </a:lnR>
                    <a:lnT>
                      <a:noFill/>
                    </a:lnT>
                    <a:lnB>
                      <a:noFill/>
                    </a:lnB>
                  </a:tcPr>
                </a:tc>
                <a:extLst>
                  <a:ext uri="{0D108BD9-81ED-4DB2-BD59-A6C34878D82A}">
                    <a16:rowId xmlns:a16="http://schemas.microsoft.com/office/drawing/2014/main" val="2601427946"/>
                  </a:ext>
                </a:extLst>
              </a:tr>
              <a:tr h="188080">
                <a:tc>
                  <a:txBody>
                    <a:bodyPr/>
                    <a:lstStyle/>
                    <a:p>
                      <a:pPr algn="ctr" fontAlgn="ctr"/>
                      <a:r>
                        <a:rPr lang="es-MX" sz="900" b="0" i="0" u="none" strike="noStrike">
                          <a:solidFill>
                            <a:srgbClr val="000000"/>
                          </a:solidFill>
                          <a:effectLst/>
                          <a:latin typeface="Montserrat" panose="02000505000000020004" pitchFamily="2" charset="0"/>
                        </a:rPr>
                        <a:t>37504</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Viáticos nacionales para servidores públicos en el desempeño de funciones oficiales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0.04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0.31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0.29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0.31 </a:t>
                      </a:r>
                    </a:p>
                  </a:txBody>
                  <a:tcPr marL="0" marR="0" marT="0" marB="0">
                    <a:lnL>
                      <a:noFill/>
                    </a:lnL>
                    <a:lnR>
                      <a:noFill/>
                    </a:lnR>
                    <a:lnT>
                      <a:noFill/>
                    </a:lnT>
                    <a:lnB>
                      <a:noFill/>
                    </a:lnB>
                  </a:tcPr>
                </a:tc>
                <a:extLst>
                  <a:ext uri="{0D108BD9-81ED-4DB2-BD59-A6C34878D82A}">
                    <a16:rowId xmlns:a16="http://schemas.microsoft.com/office/drawing/2014/main" val="1333539917"/>
                  </a:ext>
                </a:extLst>
              </a:tr>
              <a:tr h="188080">
                <a:tc>
                  <a:txBody>
                    <a:bodyPr/>
                    <a:lstStyle/>
                    <a:p>
                      <a:pPr algn="ctr" fontAlgn="ctr"/>
                      <a:r>
                        <a:rPr lang="es-MX" sz="900" b="0" i="0" u="none" strike="noStrike">
                          <a:solidFill>
                            <a:srgbClr val="000000"/>
                          </a:solidFill>
                          <a:effectLst/>
                          <a:latin typeface="Montserrat" panose="02000505000000020004" pitchFamily="2" charset="0"/>
                        </a:rPr>
                        <a:t>37602</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Viáticos en el extranjero para servidores públicos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0.26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0.11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0.26 </a:t>
                      </a:r>
                    </a:p>
                  </a:txBody>
                  <a:tcPr marL="0" marR="0" marT="0" marB="0">
                    <a:lnL>
                      <a:noFill/>
                    </a:lnL>
                    <a:lnR>
                      <a:noFill/>
                    </a:lnR>
                    <a:lnT>
                      <a:noFill/>
                    </a:lnT>
                    <a:lnB>
                      <a:noFill/>
                    </a:lnB>
                  </a:tcPr>
                </a:tc>
                <a:extLst>
                  <a:ext uri="{0D108BD9-81ED-4DB2-BD59-A6C34878D82A}">
                    <a16:rowId xmlns:a16="http://schemas.microsoft.com/office/drawing/2014/main" val="1536247754"/>
                  </a:ext>
                </a:extLst>
              </a:tr>
              <a:tr h="188080">
                <a:tc>
                  <a:txBody>
                    <a:bodyPr/>
                    <a:lstStyle/>
                    <a:p>
                      <a:pPr algn="ctr" fontAlgn="ctr"/>
                      <a:r>
                        <a:rPr lang="es-MX" sz="900" b="0" i="0" u="none" strike="noStrike">
                          <a:solidFill>
                            <a:srgbClr val="000000"/>
                          </a:solidFill>
                          <a:effectLst/>
                          <a:latin typeface="Montserrat" panose="02000505000000020004" pitchFamily="2" charset="0"/>
                        </a:rPr>
                        <a:t>38301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Congresos y convenciones</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0.17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0.44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0.96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0.44 </a:t>
                      </a:r>
                    </a:p>
                  </a:txBody>
                  <a:tcPr marL="0" marR="0" marT="0" marB="0">
                    <a:lnL>
                      <a:noFill/>
                    </a:lnL>
                    <a:lnR>
                      <a:noFill/>
                    </a:lnR>
                    <a:lnT>
                      <a:noFill/>
                    </a:lnT>
                    <a:lnB>
                      <a:noFill/>
                    </a:lnB>
                  </a:tcPr>
                </a:tc>
                <a:extLst>
                  <a:ext uri="{0D108BD9-81ED-4DB2-BD59-A6C34878D82A}">
                    <a16:rowId xmlns:a16="http://schemas.microsoft.com/office/drawing/2014/main" val="67568951"/>
                  </a:ext>
                </a:extLst>
              </a:tr>
              <a:tr h="188080">
                <a:tc>
                  <a:txBody>
                    <a:bodyPr/>
                    <a:lstStyle/>
                    <a:p>
                      <a:pPr algn="ctr" fontAlgn="ctr"/>
                      <a:r>
                        <a:rPr lang="es-MX" sz="900" b="0" i="0" u="none" strike="noStrike" dirty="0">
                          <a:solidFill>
                            <a:srgbClr val="000000"/>
                          </a:solidFill>
                          <a:effectLst/>
                          <a:latin typeface="Montserrat" panose="02000505000000020004" pitchFamily="2" charset="0"/>
                        </a:rPr>
                        <a:t>38501</a:t>
                      </a:r>
                    </a:p>
                  </a:txBody>
                  <a:tcPr marL="0" marR="0" marT="0" marB="0">
                    <a:lnL>
                      <a:noFill/>
                    </a:lnL>
                    <a:lnR>
                      <a:noFill/>
                    </a:lnR>
                    <a:lnT>
                      <a:noFill/>
                    </a:lnT>
                    <a:lnB>
                      <a:noFill/>
                    </a:lnB>
                  </a:tcPr>
                </a:tc>
                <a:tc>
                  <a:txBody>
                    <a:bodyPr/>
                    <a:lstStyle/>
                    <a:p>
                      <a:pPr algn="l" fontAlgn="ctr"/>
                      <a:r>
                        <a:rPr lang="es-MX" sz="800" b="0" i="0" u="none" strike="noStrike" dirty="0">
                          <a:solidFill>
                            <a:srgbClr val="000000"/>
                          </a:solidFill>
                          <a:effectLst/>
                          <a:latin typeface="Montserrat" panose="02000505000000020004" pitchFamily="2" charset="0"/>
                        </a:rPr>
                        <a:t>Gastos para alimentación de servidores públicos de mando</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3.29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2.70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 0.01 </a:t>
                      </a:r>
                    </a:p>
                  </a:txBody>
                  <a:tcPr marL="0" marR="0" marT="0" marB="0">
                    <a:lnL>
                      <a:noFill/>
                    </a:lnL>
                    <a:lnR>
                      <a:noFill/>
                    </a:lnR>
                    <a:lnT>
                      <a:noFill/>
                    </a:lnT>
                    <a:lnB>
                      <a:noFill/>
                    </a:lnB>
                  </a:tcPr>
                </a:tc>
                <a:tc>
                  <a:txBody>
                    <a:bodyPr/>
                    <a:lstStyle/>
                    <a:p>
                      <a:pPr algn="r" fontAlgn="ctr"/>
                      <a:r>
                        <a:rPr lang="es-MX" sz="900" b="0" i="0" u="none" strike="noStrike" dirty="0">
                          <a:solidFill>
                            <a:srgbClr val="000000"/>
                          </a:solidFill>
                          <a:effectLst/>
                          <a:latin typeface="Montserrat" panose="02000505000000020004" pitchFamily="2" charset="0"/>
                        </a:rPr>
                        <a:t>2.70 </a:t>
                      </a:r>
                    </a:p>
                  </a:txBody>
                  <a:tcPr marL="0" marR="0" marT="0" marB="0">
                    <a:lnL>
                      <a:noFill/>
                    </a:lnL>
                    <a:lnR>
                      <a:noFill/>
                    </a:lnR>
                    <a:lnT>
                      <a:noFill/>
                    </a:lnT>
                    <a:lnB>
                      <a:noFill/>
                    </a:lnB>
                  </a:tcPr>
                </a:tc>
                <a:extLst>
                  <a:ext uri="{0D108BD9-81ED-4DB2-BD59-A6C34878D82A}">
                    <a16:rowId xmlns:a16="http://schemas.microsoft.com/office/drawing/2014/main" val="2576641792"/>
                  </a:ext>
                </a:extLst>
              </a:tr>
              <a:tr h="188080">
                <a:tc>
                  <a:txBody>
                    <a:bodyPr/>
                    <a:lstStyle/>
                    <a:p>
                      <a:pPr algn="ctr" fontAlgn="ctr"/>
                      <a:r>
                        <a:rPr lang="es-MX" sz="900" b="0" i="0" u="none" strike="noStrike" dirty="0">
                          <a:solidFill>
                            <a:srgbClr val="000000"/>
                          </a:solidFill>
                          <a:effectLst/>
                          <a:latin typeface="Montserrat" panose="02000505000000020004" pitchFamily="2" charset="0"/>
                        </a:rPr>
                        <a:t>39801</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ctr"/>
                      <a:r>
                        <a:rPr lang="es-MX" sz="800" b="0" i="0" u="none" strike="noStrike" dirty="0">
                          <a:solidFill>
                            <a:srgbClr val="000000"/>
                          </a:solidFill>
                          <a:effectLst/>
                          <a:latin typeface="Montserrat" panose="02000505000000020004" pitchFamily="2" charset="0"/>
                        </a:rPr>
                        <a:t>Impuesto sobre nóminas</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900" b="0" i="0" u="none" strike="noStrike" dirty="0">
                          <a:solidFill>
                            <a:srgbClr val="000000"/>
                          </a:solidFill>
                          <a:effectLst/>
                          <a:latin typeface="Montserrat" panose="02000505000000020004" pitchFamily="2" charset="0"/>
                        </a:rPr>
                        <a:t>6.52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900" b="0" i="0" u="none" strike="noStrike" dirty="0">
                          <a:solidFill>
                            <a:srgbClr val="000000"/>
                          </a:solidFill>
                          <a:effectLst/>
                          <a:latin typeface="Montserrat" panose="02000505000000020004" pitchFamily="2" charset="0"/>
                        </a:rPr>
                        <a:t>   7.44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900" b="0" i="0" u="none" strike="noStrike" dirty="0">
                          <a:solidFill>
                            <a:srgbClr val="000000"/>
                          </a:solidFill>
                          <a:effectLst/>
                          <a:latin typeface="Montserrat" panose="02000505000000020004" pitchFamily="2" charset="0"/>
                        </a:rPr>
                        <a:t>   7.44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900" b="0" i="0" u="none" strike="noStrike" dirty="0">
                          <a:solidFill>
                            <a:srgbClr val="000000"/>
                          </a:solidFill>
                          <a:effectLst/>
                          <a:latin typeface="Montserrat" panose="02000505000000020004" pitchFamily="2" charset="0"/>
                        </a:rPr>
                        <a:t> 9.26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r" fontAlgn="ctr"/>
                      <a:r>
                        <a:rPr lang="es-MX" sz="900" b="1" i="0" u="none" strike="noStrike" dirty="0">
                          <a:solidFill>
                            <a:srgbClr val="FF0000"/>
                          </a:solidFill>
                          <a:effectLst/>
                          <a:latin typeface="Montserrat" panose="02000505000000020004" pitchFamily="2" charset="0"/>
                        </a:rPr>
                        <a:t>9.26 </a:t>
                      </a:r>
                    </a:p>
                  </a:txBody>
                  <a:tcPr marL="0" marR="0" marT="0"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3480708"/>
                  </a:ext>
                </a:extLst>
              </a:tr>
            </a:tbl>
          </a:graphicData>
        </a:graphic>
      </p:graphicFrame>
      <p:sp>
        <p:nvSpPr>
          <p:cNvPr id="11" name="CuadroTexto 10">
            <a:extLst>
              <a:ext uri="{FF2B5EF4-FFF2-40B4-BE49-F238E27FC236}">
                <a16:creationId xmlns:a16="http://schemas.microsoft.com/office/drawing/2014/main" id="{8E1EA6C6-EAF5-4B77-B4B6-E642250D5EBF}"/>
              </a:ext>
            </a:extLst>
          </p:cNvPr>
          <p:cNvSpPr txBox="1"/>
          <p:nvPr/>
        </p:nvSpPr>
        <p:spPr>
          <a:xfrm>
            <a:off x="4646645" y="476577"/>
            <a:ext cx="7365243" cy="707886"/>
          </a:xfrm>
          <a:prstGeom prst="rect">
            <a:avLst/>
          </a:prstGeom>
          <a:noFill/>
        </p:spPr>
        <p:txBody>
          <a:bodyPr wrap="square" rtlCol="0">
            <a:spAutoFit/>
          </a:bodyPr>
          <a:lstStyle/>
          <a:p>
            <a:r>
              <a:rPr lang="es-MX" sz="1400" b="1" dirty="0">
                <a:solidFill>
                  <a:srgbClr val="245C4F"/>
                </a:solidFill>
                <a:latin typeface="Montserrat" panose="02000505000000020004" pitchFamily="2" charset="0"/>
              </a:rPr>
              <a:t>VARIACIONES PARTIDAS RESTRINGIDAS LEY FEDERAL DE AUSTERIDAD REPUBLICANA</a:t>
            </a:r>
          </a:p>
          <a:p>
            <a:r>
              <a:rPr lang="es-MX" sz="1200" dirty="0">
                <a:solidFill>
                  <a:schemeClr val="tx1">
                    <a:lumMod val="75000"/>
                    <a:lumOff val="25000"/>
                  </a:schemeClr>
                </a:solidFill>
                <a:latin typeface="Montserrat" panose="02000505000000020004" pitchFamily="2" charset="0"/>
              </a:rPr>
              <a:t>Cifras en millones de pesos</a:t>
            </a:r>
          </a:p>
        </p:txBody>
      </p:sp>
      <p:sp>
        <p:nvSpPr>
          <p:cNvPr id="12" name="CuadroTexto 11">
            <a:extLst>
              <a:ext uri="{FF2B5EF4-FFF2-40B4-BE49-F238E27FC236}">
                <a16:creationId xmlns:a16="http://schemas.microsoft.com/office/drawing/2014/main" id="{66567DA5-B6ED-410E-89FC-D11B17E0C90B}"/>
              </a:ext>
            </a:extLst>
          </p:cNvPr>
          <p:cNvSpPr txBox="1"/>
          <p:nvPr/>
        </p:nvSpPr>
        <p:spPr>
          <a:xfrm>
            <a:off x="4730620" y="6104561"/>
            <a:ext cx="7281268" cy="369332"/>
          </a:xfrm>
          <a:prstGeom prst="rect">
            <a:avLst/>
          </a:prstGeom>
          <a:noFill/>
        </p:spPr>
        <p:txBody>
          <a:bodyPr wrap="square">
            <a:spAutoFit/>
          </a:bodyPr>
          <a:lstStyle/>
          <a:p>
            <a:pPr algn="just"/>
            <a:r>
              <a:rPr lang="es-MX" sz="900" baseline="30000" dirty="0">
                <a:latin typeface="Arial Nova Cond" panose="020B0506020202020204" pitchFamily="34" charset="0"/>
              </a:rPr>
              <a:t>1</a:t>
            </a:r>
            <a:r>
              <a:rPr lang="es-MX" sz="900" dirty="0">
                <a:latin typeface="Arial Nova Cond" panose="020B0506020202020204" pitchFamily="34" charset="0"/>
              </a:rPr>
              <a:t>El porcentaje de inflación (3%) fue tomado de la minuta de la reunión de la Junta de Gobierno del Banco de México, con motivo de la decisión de política monetaria anunciada el 24 de junio de 2021</a:t>
            </a:r>
          </a:p>
        </p:txBody>
      </p:sp>
      <p:sp>
        <p:nvSpPr>
          <p:cNvPr id="6" name="CuadroTexto 5">
            <a:extLst>
              <a:ext uri="{FF2B5EF4-FFF2-40B4-BE49-F238E27FC236}">
                <a16:creationId xmlns:a16="http://schemas.microsoft.com/office/drawing/2014/main" id="{1B815375-7BA9-4E47-9309-F7E247F94CD1}"/>
              </a:ext>
            </a:extLst>
          </p:cNvPr>
          <p:cNvSpPr txBox="1"/>
          <p:nvPr/>
        </p:nvSpPr>
        <p:spPr>
          <a:xfrm>
            <a:off x="280955" y="1810992"/>
            <a:ext cx="4155440" cy="4478149"/>
          </a:xfrm>
          <a:prstGeom prst="rect">
            <a:avLst/>
          </a:prstGeom>
          <a:noFill/>
        </p:spPr>
        <p:txBody>
          <a:bodyPr wrap="square">
            <a:spAutoFit/>
          </a:bodyPr>
          <a:lstStyle/>
          <a:p>
            <a:pPr algn="just">
              <a:spcBef>
                <a:spcPts val="600"/>
              </a:spcBef>
            </a:pPr>
            <a:r>
              <a:rPr lang="es-MX" sz="1500" dirty="0">
                <a:solidFill>
                  <a:schemeClr val="tx1">
                    <a:lumMod val="75000"/>
                    <a:lumOff val="25000"/>
                  </a:schemeClr>
                </a:solidFill>
                <a:latin typeface="Montserrat" panose="02000505000000020004" pitchFamily="2" charset="0"/>
              </a:rPr>
              <a:t>La variación entre el presupuesto autorizado 2021 en Gasto de Operación y la propuesta 2022 se debe principalmente a:</a:t>
            </a:r>
          </a:p>
          <a:p>
            <a:pPr marL="342900" indent="-254000" algn="just">
              <a:spcBef>
                <a:spcPts val="600"/>
              </a:spcBef>
              <a:buFont typeface="+mj-lt"/>
              <a:buAutoNum type="arabicPeriod"/>
            </a:pPr>
            <a:r>
              <a:rPr lang="es-MX" sz="1500" dirty="0">
                <a:solidFill>
                  <a:schemeClr val="tx1">
                    <a:lumMod val="75000"/>
                    <a:lumOff val="25000"/>
                  </a:schemeClr>
                </a:solidFill>
                <a:latin typeface="Montserrat" panose="02000505000000020004" pitchFamily="2" charset="0"/>
              </a:rPr>
              <a:t>La reubicación del gasto en las partidas principalmente asociadas a actividades sustantivas y de soporte a las actividades de docencia, investigación y actividades administrativas</a:t>
            </a:r>
          </a:p>
          <a:p>
            <a:pPr marL="342900" indent="-254000" algn="just">
              <a:spcBef>
                <a:spcPts val="600"/>
              </a:spcBef>
              <a:buFont typeface="+mj-lt"/>
              <a:buAutoNum type="arabicPeriod"/>
            </a:pPr>
            <a:r>
              <a:rPr lang="es-MX" sz="1500" dirty="0">
                <a:solidFill>
                  <a:schemeClr val="tx1">
                    <a:lumMod val="75000"/>
                    <a:lumOff val="25000"/>
                  </a:schemeClr>
                </a:solidFill>
                <a:latin typeface="Montserrat" panose="02000505000000020004" pitchFamily="2" charset="0"/>
              </a:rPr>
              <a:t>Partidas restringidas</a:t>
            </a:r>
          </a:p>
          <a:p>
            <a:pPr marL="342900" indent="-254000" algn="just">
              <a:spcBef>
                <a:spcPts val="600"/>
              </a:spcBef>
              <a:buFont typeface="+mj-lt"/>
              <a:buAutoNum type="arabicPeriod"/>
            </a:pPr>
            <a:r>
              <a:rPr lang="es-MX" sz="1500" dirty="0">
                <a:solidFill>
                  <a:schemeClr val="tx1">
                    <a:lumMod val="75000"/>
                    <a:lumOff val="25000"/>
                  </a:schemeClr>
                </a:solidFill>
                <a:latin typeface="Montserrat" panose="02000505000000020004" pitchFamily="2" charset="0"/>
              </a:rPr>
              <a:t>El incremento en partidas específicas se debe a los ajustes en los precios por inflación y tipo de cambio y necesidades específicas como material de limpieza, materiales y suministros médicos derivado de la contingencia por COVID-19.</a:t>
            </a:r>
          </a:p>
        </p:txBody>
      </p:sp>
    </p:spTree>
    <p:extLst>
      <p:ext uri="{BB962C8B-B14F-4D97-AF65-F5344CB8AC3E}">
        <p14:creationId xmlns:p14="http://schemas.microsoft.com/office/powerpoint/2010/main" val="923055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1A60AA3-5E1D-4F89-BE45-FA45157CC6EB}"/>
              </a:ext>
            </a:extLst>
          </p:cNvPr>
          <p:cNvSpPr>
            <a:spLocks noGrp="1"/>
          </p:cNvSpPr>
          <p:nvPr>
            <p:ph type="title"/>
          </p:nvPr>
        </p:nvSpPr>
        <p:spPr/>
        <p:txBody>
          <a:bodyPr>
            <a:normAutofit fontScale="90000"/>
          </a:bodyPr>
          <a:lstStyle/>
          <a:p>
            <a:r>
              <a:rPr lang="es-MX" sz="4400" b="1" dirty="0">
                <a:solidFill>
                  <a:schemeClr val="tx1">
                    <a:lumMod val="50000"/>
                    <a:lumOff val="50000"/>
                  </a:schemeClr>
                </a:solidFill>
                <a:latin typeface="Montserrat SemiBold" pitchFamily="2" charset="77"/>
                <a:ea typeface="+mj-ea"/>
                <a:cs typeface="+mj-cs"/>
              </a:rPr>
              <a:t>Premisas APPEF 2022</a:t>
            </a:r>
            <a:br>
              <a:rPr lang="es-MX" sz="4400" b="1" dirty="0">
                <a:solidFill>
                  <a:schemeClr val="tx1">
                    <a:lumMod val="50000"/>
                    <a:lumOff val="50000"/>
                  </a:schemeClr>
                </a:solidFill>
                <a:latin typeface="Montserrat SemiBold" pitchFamily="2" charset="77"/>
                <a:ea typeface="+mj-ea"/>
                <a:cs typeface="+mj-cs"/>
              </a:rPr>
            </a:br>
            <a:endParaRPr lang="es-MX" dirty="0">
              <a:solidFill>
                <a:schemeClr val="tx1">
                  <a:lumMod val="50000"/>
                  <a:lumOff val="50000"/>
                </a:schemeClr>
              </a:solidFill>
            </a:endParaRPr>
          </a:p>
        </p:txBody>
      </p:sp>
      <p:sp>
        <p:nvSpPr>
          <p:cNvPr id="12" name="Marcador de contenido 11">
            <a:extLst>
              <a:ext uri="{FF2B5EF4-FFF2-40B4-BE49-F238E27FC236}">
                <a16:creationId xmlns:a16="http://schemas.microsoft.com/office/drawing/2014/main" id="{6EF53876-A82F-40EA-B80B-D84C8EFCC443}"/>
              </a:ext>
            </a:extLst>
          </p:cNvPr>
          <p:cNvSpPr txBox="1">
            <a:spLocks noGrp="1"/>
          </p:cNvSpPr>
          <p:nvPr>
            <p:ph idx="4294967295"/>
          </p:nvPr>
        </p:nvSpPr>
        <p:spPr>
          <a:xfrm>
            <a:off x="4884420" y="2484016"/>
            <a:ext cx="6921497" cy="3965188"/>
          </a:xfrm>
          <a:prstGeom prst="rect">
            <a:avLst/>
          </a:prstGeom>
          <a:noFill/>
        </p:spPr>
        <p:txBody>
          <a:bodyPr wrap="square">
            <a:spAutoFit/>
          </a:bodyPr>
          <a:lstStyle/>
          <a:p>
            <a:pPr marL="342900" lvl="0" indent="-342900" algn="just">
              <a:lnSpc>
                <a:spcPct val="100000"/>
              </a:lnSpc>
              <a:spcBef>
                <a:spcPts val="800"/>
              </a:spcBef>
              <a:spcAft>
                <a:spcPts val="0"/>
              </a:spcAft>
              <a:buFont typeface="Symbol" panose="05050102010706020507" pitchFamily="18" charset="2"/>
              <a:buChar char=""/>
            </a:pP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No incrementar el techo de gasto autorizado en 2021</a:t>
            </a:r>
            <a:endParaRPr lang="es-MX" sz="1500" dirty="0">
              <a:solidFill>
                <a:schemeClr val="tx1">
                  <a:lumMod val="65000"/>
                  <a:lumOff val="35000"/>
                </a:schemeClr>
              </a:solidFill>
              <a:effectLst/>
              <a:latin typeface="Montserrat" panose="02000505000000020004" pitchFamily="2" charset="0"/>
              <a:ea typeface="Cambria" panose="02040503050406030204" pitchFamily="18" charset="0"/>
            </a:endParaRPr>
          </a:p>
          <a:p>
            <a:pPr marL="342900" lvl="0" indent="-342900" algn="just">
              <a:lnSpc>
                <a:spcPct val="100000"/>
              </a:lnSpc>
              <a:spcBef>
                <a:spcPts val="800"/>
              </a:spcBef>
              <a:spcAft>
                <a:spcPts val="0"/>
              </a:spcAft>
              <a:buFont typeface="Symbol" panose="05050102010706020507" pitchFamily="18" charset="2"/>
              <a:buChar char=""/>
            </a:pP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El presupuesto del capítulo 1000 será asignado por SHCP por partida según cálculos del sistema de Servicios Personales y no podrá ser modificado. </a:t>
            </a:r>
          </a:p>
          <a:p>
            <a:pPr marL="342900" lvl="0" indent="-342900" algn="just">
              <a:lnSpc>
                <a:spcPct val="100000"/>
              </a:lnSpc>
              <a:spcBef>
                <a:spcPts val="800"/>
              </a:spcBef>
              <a:spcAft>
                <a:spcPts val="0"/>
              </a:spcAft>
              <a:buFont typeface="Symbol" panose="05050102010706020507" pitchFamily="18" charset="2"/>
              <a:buChar char=""/>
            </a:pP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Es probable que la asignación por parte de la SHCP considere una actualización por incremento salarial respecto al autorizado en 2021</a:t>
            </a:r>
            <a:endParaRPr lang="es-MX" sz="1500" dirty="0">
              <a:solidFill>
                <a:schemeClr val="tx1">
                  <a:lumMod val="65000"/>
                  <a:lumOff val="35000"/>
                </a:schemeClr>
              </a:solidFill>
              <a:effectLst/>
              <a:latin typeface="Montserrat" panose="02000505000000020004" pitchFamily="2" charset="0"/>
              <a:ea typeface="Cambria" panose="02040503050406030204" pitchFamily="18" charset="0"/>
            </a:endParaRPr>
          </a:p>
          <a:p>
            <a:pPr marL="342900" lvl="0" indent="-342900" algn="just">
              <a:lnSpc>
                <a:spcPct val="100000"/>
              </a:lnSpc>
              <a:spcBef>
                <a:spcPts val="800"/>
              </a:spcBef>
              <a:spcAft>
                <a:spcPts val="0"/>
              </a:spcAft>
              <a:buFont typeface="Symbol" panose="05050102010706020507" pitchFamily="18" charset="2"/>
              <a:buChar char=""/>
            </a:pP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Mantener </a:t>
            </a: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el importe del presupuesto modificado 2021 de partidas restringidas, sin rebasar el tope individual de la partida. En aquellas que ha sido necesario realizar reasignaciones que rebasan el techo del 2021, se enviaron montos y movimientos compensados a CONACYT para su análisis con SHCP</a:t>
            </a:r>
            <a:endParaRPr lang="es-MX" sz="1500" dirty="0">
              <a:solidFill>
                <a:schemeClr val="tx1">
                  <a:lumMod val="65000"/>
                  <a:lumOff val="35000"/>
                </a:schemeClr>
              </a:solidFill>
              <a:effectLst/>
              <a:latin typeface="Montserrat" panose="02000505000000020004" pitchFamily="2" charset="0"/>
              <a:ea typeface="Cambria" panose="02040503050406030204" pitchFamily="18" charset="0"/>
            </a:endParaRPr>
          </a:p>
          <a:p>
            <a:pPr marL="342900" lvl="0" indent="-342900" algn="just">
              <a:lnSpc>
                <a:spcPct val="100000"/>
              </a:lnSpc>
              <a:spcBef>
                <a:spcPts val="800"/>
              </a:spcBef>
              <a:spcAft>
                <a:spcPts val="0"/>
              </a:spcAft>
              <a:buFont typeface="Symbol" panose="05050102010706020507" pitchFamily="18" charset="2"/>
              <a:buChar char=""/>
            </a:pP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Las necesidades de gasto que requieran rebasar el techo de gasto autorizado y modificado al 1er semestre de 2021</a:t>
            </a: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a:t>
            </a:r>
            <a:r>
              <a:rPr lang="es-MX" sz="1500" dirty="0">
                <a:solidFill>
                  <a:schemeClr val="tx1">
                    <a:lumMod val="65000"/>
                    <a:lumOff val="35000"/>
                  </a:schemeClr>
                </a:solidFill>
                <a:effectLst/>
                <a:latin typeface="Montserrat" panose="02000505000000020004" pitchFamily="2" charset="0"/>
                <a:ea typeface="Cambria" panose="02040503050406030204" pitchFamily="18" charset="0"/>
                <a:cs typeface="Arial" panose="020B0604020202020204" pitchFamily="34" charset="0"/>
              </a:rPr>
              <a:t> deberán incluirse en un documento explicativo para consideración de SHCP</a:t>
            </a:r>
            <a:endParaRPr lang="es-MX" sz="1500" dirty="0">
              <a:solidFill>
                <a:schemeClr val="tx1">
                  <a:lumMod val="65000"/>
                  <a:lumOff val="35000"/>
                </a:schemeClr>
              </a:solidFill>
              <a:effectLst/>
              <a:latin typeface="Montserrat" panose="02000505000000020004" pitchFamily="2" charset="0"/>
              <a:ea typeface="Cambria" panose="02040503050406030204" pitchFamily="18" charset="0"/>
            </a:endParaRPr>
          </a:p>
        </p:txBody>
      </p:sp>
      <p:sp>
        <p:nvSpPr>
          <p:cNvPr id="14" name="CuadroTexto 13">
            <a:extLst>
              <a:ext uri="{FF2B5EF4-FFF2-40B4-BE49-F238E27FC236}">
                <a16:creationId xmlns:a16="http://schemas.microsoft.com/office/drawing/2014/main" id="{01C95926-0661-419C-A4D9-B4DDC1136410}"/>
              </a:ext>
            </a:extLst>
          </p:cNvPr>
          <p:cNvSpPr txBox="1"/>
          <p:nvPr/>
        </p:nvSpPr>
        <p:spPr>
          <a:xfrm>
            <a:off x="4884420" y="1837685"/>
            <a:ext cx="6921497" cy="646331"/>
          </a:xfrm>
          <a:prstGeom prst="rect">
            <a:avLst/>
          </a:prstGeom>
          <a:noFill/>
        </p:spPr>
        <p:txBody>
          <a:bodyPr wrap="square">
            <a:spAutoFit/>
          </a:bodyPr>
          <a:lstStyle/>
          <a:p>
            <a:pPr algn="just">
              <a:lnSpc>
                <a:spcPct val="100000"/>
              </a:lnSpc>
              <a:spcBef>
                <a:spcPts val="800"/>
              </a:spcBef>
            </a:pPr>
            <a:r>
              <a:rPr lang="es-MX" sz="1800" b="1" dirty="0">
                <a:solidFill>
                  <a:srgbClr val="245C4F"/>
                </a:solidFill>
                <a:effectLst/>
                <a:latin typeface="Montserrat" panose="02000505000000020004" pitchFamily="2" charset="0"/>
                <a:ea typeface="Cambria" panose="02040503050406030204" pitchFamily="18" charset="0"/>
                <a:cs typeface="Arial" panose="020B0604020202020204" pitchFamily="34" charset="0"/>
              </a:rPr>
              <a:t>Criterios de elaboración del PPEF 2022 y Ley Federal de Austeridad Republicana </a:t>
            </a:r>
          </a:p>
        </p:txBody>
      </p:sp>
      <p:graphicFrame>
        <p:nvGraphicFramePr>
          <p:cNvPr id="16" name="Diagrama 15">
            <a:extLst>
              <a:ext uri="{FF2B5EF4-FFF2-40B4-BE49-F238E27FC236}">
                <a16:creationId xmlns:a16="http://schemas.microsoft.com/office/drawing/2014/main" id="{D2741E54-2F6E-40FA-81F6-FBDECE0DCABC}"/>
              </a:ext>
            </a:extLst>
          </p:cNvPr>
          <p:cNvGraphicFramePr/>
          <p:nvPr>
            <p:extLst>
              <p:ext uri="{D42A27DB-BD31-4B8C-83A1-F6EECF244321}">
                <p14:modId xmlns:p14="http://schemas.microsoft.com/office/powerpoint/2010/main" val="3337986375"/>
              </p:ext>
            </p:extLst>
          </p:nvPr>
        </p:nvGraphicFramePr>
        <p:xfrm>
          <a:off x="190138" y="1961500"/>
          <a:ext cx="4351382" cy="4252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4168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2436A7-0F9B-407B-AAD9-58BCB7A5763F}"/>
              </a:ext>
            </a:extLst>
          </p:cNvPr>
          <p:cNvSpPr>
            <a:spLocks noGrp="1"/>
          </p:cNvSpPr>
          <p:nvPr>
            <p:ph type="title"/>
          </p:nvPr>
        </p:nvSpPr>
        <p:spPr/>
        <p:txBody>
          <a:bodyPr>
            <a:normAutofit/>
          </a:bodyPr>
          <a:lstStyle/>
          <a:p>
            <a:r>
              <a:rPr lang="es-MX" sz="4000" b="1" dirty="0">
                <a:solidFill>
                  <a:schemeClr val="tx1">
                    <a:lumMod val="50000"/>
                    <a:lumOff val="50000"/>
                  </a:schemeClr>
                </a:solidFill>
                <a:latin typeface="Montserrat SemiBold" pitchFamily="2" charset="77"/>
                <a:ea typeface="+mj-ea"/>
                <a:cs typeface="+mj-cs"/>
              </a:rPr>
              <a:t>Premisas APPEF 2022</a:t>
            </a:r>
            <a:endParaRPr lang="es-MX" sz="3200" dirty="0">
              <a:solidFill>
                <a:schemeClr val="tx1">
                  <a:lumMod val="50000"/>
                  <a:lumOff val="50000"/>
                </a:schemeClr>
              </a:solidFill>
            </a:endParaRPr>
          </a:p>
        </p:txBody>
      </p:sp>
      <p:sp>
        <p:nvSpPr>
          <p:cNvPr id="5" name="Marcador de contenido 4">
            <a:extLst>
              <a:ext uri="{FF2B5EF4-FFF2-40B4-BE49-F238E27FC236}">
                <a16:creationId xmlns:a16="http://schemas.microsoft.com/office/drawing/2014/main" id="{79F511EF-11EB-4A03-9F7B-3F88DF897A31}"/>
              </a:ext>
            </a:extLst>
          </p:cNvPr>
          <p:cNvSpPr>
            <a:spLocks noGrp="1"/>
          </p:cNvSpPr>
          <p:nvPr>
            <p:ph idx="1"/>
          </p:nvPr>
        </p:nvSpPr>
        <p:spPr>
          <a:xfrm>
            <a:off x="5029200" y="2388461"/>
            <a:ext cx="6920206" cy="4584506"/>
          </a:xfrm>
        </p:spPr>
        <p:txBody>
          <a:bodyPr>
            <a:normAutofit/>
          </a:bodyPr>
          <a:lstStyle/>
          <a:p>
            <a:pPr algn="just">
              <a:lnSpc>
                <a:spcPct val="110000"/>
              </a:lnSpc>
              <a:spcBef>
                <a:spcPts val="600"/>
              </a:spcBef>
              <a:spcAft>
                <a:spcPts val="0"/>
              </a:spcAft>
            </a:pP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estima que conforme al ritmo de vacunación de la población y las medidas del Plan de Retorno Seguro para prevenir contagios por COVID-19, se podrán retomar  actividades presenciales en instalaciones de ambas sedes, mostrando un acercamiento al presupuesto ejercido en 2019.</a:t>
            </a:r>
          </a:p>
          <a:p>
            <a:pPr algn="just">
              <a:lnSpc>
                <a:spcPct val="110000"/>
              </a:lnSpc>
              <a:spcBef>
                <a:spcPts val="600"/>
              </a:spcBef>
              <a:spcAft>
                <a:spcPts val="0"/>
              </a:spcAft>
            </a:pP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Debido a las condiciones impuestas por la pandemia, el presupuesto ejercido en 2020 y 2021 no puede ser tomado como parámetro de estimación de uso de recursos para 2022, principalmente en conceptos asociados a actividades dentro de instalaciones.</a:t>
            </a:r>
          </a:p>
          <a:p>
            <a:pPr algn="just">
              <a:lnSpc>
                <a:spcPct val="110000"/>
              </a:lnSpc>
              <a:spcBef>
                <a:spcPts val="600"/>
              </a:spcBef>
              <a:spcAft>
                <a:spcPts val="0"/>
              </a:spcAft>
            </a:pP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Conforme a la regulación en materia de prevención de COVID-19 establecida por las autoridades sanitarias, IMSS y STPS, será necesario incurrir en gastos que anteriormente no formaban parte de las necesidades del CIDE, por ejemplo, la instalación de extractores e inyectores de aire en espacios cerrados que tendrá un impacto – aún no estimado - en el consumo de energía eléctrica y mantenimiento. </a:t>
            </a:r>
            <a:endParaRPr lang="es-MX" sz="1500" dirty="0">
              <a:solidFill>
                <a:schemeClr val="tx1">
                  <a:lumMod val="65000"/>
                  <a:lumOff val="35000"/>
                </a:schemeClr>
              </a:solidFill>
              <a:latin typeface="Montserrat" panose="02000505000000020004" pitchFamily="2" charset="0"/>
            </a:endParaRPr>
          </a:p>
        </p:txBody>
      </p:sp>
      <p:sp>
        <p:nvSpPr>
          <p:cNvPr id="6" name="CuadroTexto 5">
            <a:extLst>
              <a:ext uri="{FF2B5EF4-FFF2-40B4-BE49-F238E27FC236}">
                <a16:creationId xmlns:a16="http://schemas.microsoft.com/office/drawing/2014/main" id="{50C0F009-1FFD-45F2-BEF3-39CC793107A6}"/>
              </a:ext>
            </a:extLst>
          </p:cNvPr>
          <p:cNvSpPr txBox="1"/>
          <p:nvPr/>
        </p:nvSpPr>
        <p:spPr>
          <a:xfrm>
            <a:off x="5029200" y="1742130"/>
            <a:ext cx="6204857" cy="646331"/>
          </a:xfrm>
          <a:prstGeom prst="rect">
            <a:avLst/>
          </a:prstGeom>
          <a:noFill/>
        </p:spPr>
        <p:txBody>
          <a:bodyPr wrap="square">
            <a:spAutoFit/>
          </a:bodyPr>
          <a:lstStyle/>
          <a:p>
            <a:pPr algn="just">
              <a:spcBef>
                <a:spcPts val="800"/>
              </a:spcBef>
            </a:pPr>
            <a:r>
              <a:rPr lang="es-MX" sz="1800" b="1" dirty="0">
                <a:solidFill>
                  <a:srgbClr val="245C4F"/>
                </a:solidFill>
                <a:latin typeface="Montserrat" panose="02000505000000020004" pitchFamily="2" charset="0"/>
                <a:ea typeface="Cambria" panose="02040503050406030204" pitchFamily="18" charset="0"/>
                <a:cs typeface="Arial" panose="020B0604020202020204" pitchFamily="34" charset="0"/>
              </a:rPr>
              <a:t>Condiciones de regreso a actividades presenciales en instalaciones</a:t>
            </a:r>
            <a:endParaRPr lang="es-MX" sz="1800" b="1" dirty="0">
              <a:solidFill>
                <a:srgbClr val="245C4F"/>
              </a:solidFill>
              <a:effectLst/>
              <a:latin typeface="Montserrat" panose="02000505000000020004" pitchFamily="2" charset="0"/>
              <a:ea typeface="Cambria" panose="02040503050406030204" pitchFamily="18" charset="0"/>
              <a:cs typeface="Arial" panose="020B0604020202020204" pitchFamily="34" charset="0"/>
            </a:endParaRPr>
          </a:p>
        </p:txBody>
      </p:sp>
      <p:sp>
        <p:nvSpPr>
          <p:cNvPr id="8" name="CuadroTexto 7">
            <a:extLst>
              <a:ext uri="{FF2B5EF4-FFF2-40B4-BE49-F238E27FC236}">
                <a16:creationId xmlns:a16="http://schemas.microsoft.com/office/drawing/2014/main" id="{D07B7623-A5E8-43EB-A911-9FD676FE5E55}"/>
              </a:ext>
            </a:extLst>
          </p:cNvPr>
          <p:cNvSpPr txBox="1"/>
          <p:nvPr/>
        </p:nvSpPr>
        <p:spPr>
          <a:xfrm>
            <a:off x="242595" y="1825625"/>
            <a:ext cx="4298925" cy="369332"/>
          </a:xfrm>
          <a:prstGeom prst="rect">
            <a:avLst/>
          </a:prstGeom>
          <a:noFill/>
        </p:spPr>
        <p:txBody>
          <a:bodyPr wrap="square">
            <a:spAutoFit/>
          </a:bodyPr>
          <a:lstStyle/>
          <a:p>
            <a:pPr algn="just">
              <a:spcBef>
                <a:spcPts val="600"/>
              </a:spcBef>
              <a:spcAft>
                <a:spcPts val="0"/>
              </a:spcAft>
            </a:pPr>
            <a:r>
              <a:rPr lang="es-MX" b="1" dirty="0">
                <a:solidFill>
                  <a:srgbClr val="245C4F"/>
                </a:solidFill>
                <a:latin typeface="Montserrat" panose="02000505000000020004" pitchFamily="2" charset="0"/>
                <a:ea typeface="Cambria" panose="02040503050406030204" pitchFamily="18" charset="0"/>
                <a:cs typeface="Arial" panose="020B0604020202020204" pitchFamily="34" charset="0"/>
              </a:rPr>
              <a:t>Identificación de necesidades</a:t>
            </a:r>
          </a:p>
        </p:txBody>
      </p:sp>
      <p:graphicFrame>
        <p:nvGraphicFramePr>
          <p:cNvPr id="9" name="Diagrama 8">
            <a:extLst>
              <a:ext uri="{FF2B5EF4-FFF2-40B4-BE49-F238E27FC236}">
                <a16:creationId xmlns:a16="http://schemas.microsoft.com/office/drawing/2014/main" id="{CE1EA3E3-D1DA-45CF-91A7-35BC11C7EA59}"/>
              </a:ext>
            </a:extLst>
          </p:cNvPr>
          <p:cNvGraphicFramePr/>
          <p:nvPr>
            <p:extLst>
              <p:ext uri="{D42A27DB-BD31-4B8C-83A1-F6EECF244321}">
                <p14:modId xmlns:p14="http://schemas.microsoft.com/office/powerpoint/2010/main" val="4175258935"/>
              </p:ext>
            </p:extLst>
          </p:nvPr>
        </p:nvGraphicFramePr>
        <p:xfrm>
          <a:off x="-133946" y="2171033"/>
          <a:ext cx="4919306" cy="4705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4358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DFE5600-352C-4668-8F44-27BE98CA9EEC}"/>
              </a:ext>
            </a:extLst>
          </p:cNvPr>
          <p:cNvSpPr>
            <a:spLocks noGrp="1"/>
          </p:cNvSpPr>
          <p:nvPr>
            <p:ph type="title"/>
          </p:nvPr>
        </p:nvSpPr>
        <p:spPr/>
        <p:txBody>
          <a:bodyPr>
            <a:normAutofit/>
          </a:bodyPr>
          <a:lstStyle/>
          <a:p>
            <a:r>
              <a:rPr lang="es-MX" sz="4000" b="1" dirty="0">
                <a:solidFill>
                  <a:schemeClr val="tx1">
                    <a:lumMod val="50000"/>
                    <a:lumOff val="50000"/>
                  </a:schemeClr>
                </a:solidFill>
                <a:latin typeface="Montserrat SemiBold" pitchFamily="2" charset="77"/>
                <a:ea typeface="+mj-ea"/>
                <a:cs typeface="+mj-cs"/>
              </a:rPr>
              <a:t>Premisas APPEF 2022</a:t>
            </a:r>
            <a:endParaRPr lang="es-MX" sz="4000" dirty="0">
              <a:solidFill>
                <a:schemeClr val="tx1">
                  <a:lumMod val="50000"/>
                  <a:lumOff val="50000"/>
                </a:schemeClr>
              </a:solidFill>
            </a:endParaRPr>
          </a:p>
        </p:txBody>
      </p:sp>
      <p:sp>
        <p:nvSpPr>
          <p:cNvPr id="5" name="Marcador de contenido 4">
            <a:extLst>
              <a:ext uri="{FF2B5EF4-FFF2-40B4-BE49-F238E27FC236}">
                <a16:creationId xmlns:a16="http://schemas.microsoft.com/office/drawing/2014/main" id="{4FBF15E1-B76C-475C-A85E-ADE0C2267855}"/>
              </a:ext>
            </a:extLst>
          </p:cNvPr>
          <p:cNvSpPr>
            <a:spLocks noGrp="1"/>
          </p:cNvSpPr>
          <p:nvPr>
            <p:ph idx="1"/>
          </p:nvPr>
        </p:nvSpPr>
        <p:spPr>
          <a:xfrm>
            <a:off x="386080" y="2308284"/>
            <a:ext cx="3999308" cy="4150311"/>
          </a:xfrm>
        </p:spPr>
        <p:txBody>
          <a:bodyPr>
            <a:noAutofit/>
          </a:bodyPr>
          <a:lstStyle/>
          <a:p>
            <a:pPr marL="0" lvl="1" indent="0" algn="just">
              <a:lnSpc>
                <a:spcPct val="100000"/>
              </a:lnSpc>
              <a:spcBef>
                <a:spcPts val="1200"/>
              </a:spcBef>
              <a:buNone/>
            </a:pPr>
            <a:r>
              <a:rPr lang="es-MX" sz="16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Para el ajuste a los techos de gasto 2021 y restricciones de partidas restringidas asociadas a actividades sustantivas, se consideró la complementariedad de uso de recursos autogenerados, principalmente los asociados a gasto de inversión y pago de estímulos.</a:t>
            </a:r>
          </a:p>
          <a:p>
            <a:pPr marL="0" lvl="1" indent="0" algn="just">
              <a:lnSpc>
                <a:spcPct val="100000"/>
              </a:lnSpc>
              <a:spcBef>
                <a:spcPts val="1200"/>
              </a:spcBef>
              <a:buNone/>
            </a:pPr>
            <a:r>
              <a:rPr lang="es-MX" sz="16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Se estimaron los recursos necesarios para el pago de estímulos con cargo a recursos fiscales, considerando el uso de recursos autogenerados para atender la presión de gasto, en sustitución del Fideicomiso de Ciencia y Tecnología.</a:t>
            </a:r>
          </a:p>
        </p:txBody>
      </p:sp>
      <p:sp>
        <p:nvSpPr>
          <p:cNvPr id="7" name="CuadroTexto 6">
            <a:extLst>
              <a:ext uri="{FF2B5EF4-FFF2-40B4-BE49-F238E27FC236}">
                <a16:creationId xmlns:a16="http://schemas.microsoft.com/office/drawing/2014/main" id="{F6E3A787-A7F5-4AF0-9594-12F0B32C71DE}"/>
              </a:ext>
            </a:extLst>
          </p:cNvPr>
          <p:cNvSpPr txBox="1"/>
          <p:nvPr/>
        </p:nvSpPr>
        <p:spPr>
          <a:xfrm>
            <a:off x="4779190" y="1837489"/>
            <a:ext cx="6753446" cy="646331"/>
          </a:xfrm>
          <a:prstGeom prst="rect">
            <a:avLst/>
          </a:prstGeom>
          <a:noFill/>
        </p:spPr>
        <p:txBody>
          <a:bodyPr wrap="square">
            <a:spAutoFit/>
          </a:bodyPr>
          <a:lstStyle/>
          <a:p>
            <a:pPr algn="just">
              <a:spcBef>
                <a:spcPts val="1200"/>
              </a:spcBef>
            </a:pPr>
            <a:r>
              <a:rPr lang="es-MX" b="1" dirty="0">
                <a:solidFill>
                  <a:srgbClr val="245C4F"/>
                </a:solidFill>
                <a:latin typeface="Montserrat" panose="02000505000000020004" pitchFamily="2" charset="0"/>
                <a:ea typeface="Cambria" panose="02040503050406030204" pitchFamily="18" charset="0"/>
                <a:cs typeface="Arial" panose="020B0604020202020204" pitchFamily="34" charset="0"/>
              </a:rPr>
              <a:t>Complementariedad de uso de recursos transferidos del Fideicomiso de Ciencia y Tecnología</a:t>
            </a:r>
          </a:p>
        </p:txBody>
      </p:sp>
      <p:graphicFrame>
        <p:nvGraphicFramePr>
          <p:cNvPr id="2" name="Tabla 1">
            <a:extLst>
              <a:ext uri="{FF2B5EF4-FFF2-40B4-BE49-F238E27FC236}">
                <a16:creationId xmlns:a16="http://schemas.microsoft.com/office/drawing/2014/main" id="{E01EA907-48B9-4C0F-B074-5115859DAF68}"/>
              </a:ext>
            </a:extLst>
          </p:cNvPr>
          <p:cNvGraphicFramePr>
            <a:graphicFrameLocks noGrp="1"/>
          </p:cNvGraphicFramePr>
          <p:nvPr>
            <p:extLst>
              <p:ext uri="{D42A27DB-BD31-4B8C-83A1-F6EECF244321}">
                <p14:modId xmlns:p14="http://schemas.microsoft.com/office/powerpoint/2010/main" val="3042142212"/>
              </p:ext>
            </p:extLst>
          </p:nvPr>
        </p:nvGraphicFramePr>
        <p:xfrm>
          <a:off x="4904624" y="3402481"/>
          <a:ext cx="6628012" cy="2611893"/>
        </p:xfrm>
        <a:graphic>
          <a:graphicData uri="http://schemas.openxmlformats.org/drawingml/2006/table">
            <a:tbl>
              <a:tblPr>
                <a:tableStyleId>{5C22544A-7EE6-4342-B048-85BDC9FD1C3A}</a:tableStyleId>
              </a:tblPr>
              <a:tblGrid>
                <a:gridCol w="2014733">
                  <a:extLst>
                    <a:ext uri="{9D8B030D-6E8A-4147-A177-3AD203B41FA5}">
                      <a16:colId xmlns:a16="http://schemas.microsoft.com/office/drawing/2014/main" val="4192242052"/>
                    </a:ext>
                  </a:extLst>
                </a:gridCol>
                <a:gridCol w="3920275">
                  <a:extLst>
                    <a:ext uri="{9D8B030D-6E8A-4147-A177-3AD203B41FA5}">
                      <a16:colId xmlns:a16="http://schemas.microsoft.com/office/drawing/2014/main" val="106179705"/>
                    </a:ext>
                  </a:extLst>
                </a:gridCol>
                <a:gridCol w="693004">
                  <a:extLst>
                    <a:ext uri="{9D8B030D-6E8A-4147-A177-3AD203B41FA5}">
                      <a16:colId xmlns:a16="http://schemas.microsoft.com/office/drawing/2014/main" val="133848227"/>
                    </a:ext>
                  </a:extLst>
                </a:gridCol>
              </a:tblGrid>
              <a:tr h="159037">
                <a:tc>
                  <a:txBody>
                    <a:bodyPr/>
                    <a:lstStyle/>
                    <a:p>
                      <a:pPr marL="0" indent="0" algn="ctr" fontAlgn="ctr"/>
                      <a:r>
                        <a:rPr lang="es-MX" sz="850" b="1" u="none" strike="noStrike" dirty="0">
                          <a:solidFill>
                            <a:schemeClr val="bg1"/>
                          </a:solidFill>
                          <a:effectLst/>
                          <a:latin typeface="Montserrat" panose="02000505000000020004" pitchFamily="2" charset="0"/>
                        </a:rPr>
                        <a:t>Capítulo de Gasto</a:t>
                      </a:r>
                      <a:endParaRPr lang="es-MX" sz="850" b="1" i="0" u="none" strike="noStrike" dirty="0">
                        <a:solidFill>
                          <a:schemeClr val="bg1"/>
                        </a:solidFill>
                        <a:effectLst/>
                        <a:latin typeface="Montserrat" panose="02000505000000020004" pitchFamily="2" charset="0"/>
                      </a:endParaRPr>
                    </a:p>
                  </a:txBody>
                  <a:tcPr marL="5975" marR="5975" marT="5975" marB="0" anchor="ctr">
                    <a:lnT w="12700" cap="flat" cmpd="sng" algn="ctr">
                      <a:solidFill>
                        <a:schemeClr val="tx1"/>
                      </a:solidFill>
                      <a:prstDash val="solid"/>
                      <a:round/>
                      <a:headEnd type="none" w="med" len="med"/>
                      <a:tailEnd type="none" w="med" len="med"/>
                    </a:lnT>
                    <a:solidFill>
                      <a:srgbClr val="245C4F"/>
                    </a:solidFill>
                  </a:tcPr>
                </a:tc>
                <a:tc>
                  <a:txBody>
                    <a:bodyPr/>
                    <a:lstStyle/>
                    <a:p>
                      <a:pPr algn="ctr" fontAlgn="ctr"/>
                      <a:r>
                        <a:rPr lang="es-MX" sz="850" b="1" u="none" strike="noStrike" dirty="0">
                          <a:solidFill>
                            <a:schemeClr val="bg1"/>
                          </a:solidFill>
                          <a:effectLst/>
                          <a:latin typeface="Montserrat" panose="02000505000000020004" pitchFamily="2" charset="0"/>
                        </a:rPr>
                        <a:t>Concepto</a:t>
                      </a:r>
                      <a:endParaRPr lang="es-MX" sz="850" b="1" i="0" u="none" strike="noStrike" dirty="0">
                        <a:solidFill>
                          <a:schemeClr val="bg1"/>
                        </a:solidFill>
                        <a:effectLst/>
                        <a:latin typeface="Montserrat" panose="02000505000000020004" pitchFamily="2" charset="0"/>
                      </a:endParaRPr>
                    </a:p>
                  </a:txBody>
                  <a:tcPr marL="5975" marR="5975" marT="5975" marB="0" anchor="ctr">
                    <a:lnT w="12700" cap="flat" cmpd="sng" algn="ctr">
                      <a:solidFill>
                        <a:schemeClr val="tx1"/>
                      </a:solidFill>
                      <a:prstDash val="solid"/>
                      <a:round/>
                      <a:headEnd type="none" w="med" len="med"/>
                      <a:tailEnd type="none" w="med" len="med"/>
                    </a:lnT>
                    <a:solidFill>
                      <a:srgbClr val="245C4F"/>
                    </a:solidFill>
                  </a:tcPr>
                </a:tc>
                <a:tc>
                  <a:txBody>
                    <a:bodyPr/>
                    <a:lstStyle/>
                    <a:p>
                      <a:pPr algn="ctr" fontAlgn="ctr"/>
                      <a:r>
                        <a:rPr lang="es-MX" sz="850" b="1" u="none" strike="noStrike" dirty="0">
                          <a:solidFill>
                            <a:schemeClr val="bg1"/>
                          </a:solidFill>
                          <a:effectLst/>
                          <a:latin typeface="Montserrat" panose="02000505000000020004" pitchFamily="2" charset="0"/>
                        </a:rPr>
                        <a:t>TOTAL</a:t>
                      </a:r>
                      <a:endParaRPr lang="es-MX" sz="850" b="1" i="0" u="none" strike="noStrike" dirty="0">
                        <a:solidFill>
                          <a:schemeClr val="bg1"/>
                        </a:solidFill>
                        <a:effectLst/>
                        <a:latin typeface="Montserrat" panose="02000505000000020004" pitchFamily="2" charset="0"/>
                      </a:endParaRPr>
                    </a:p>
                  </a:txBody>
                  <a:tcPr marL="5975" marR="5975" marT="5975" marB="0" anchor="ctr">
                    <a:lnT w="12700" cap="flat" cmpd="sng" algn="ctr">
                      <a:solidFill>
                        <a:schemeClr val="tx1"/>
                      </a:solidFill>
                      <a:prstDash val="solid"/>
                      <a:round/>
                      <a:headEnd type="none" w="med" len="med"/>
                      <a:tailEnd type="none" w="med" len="med"/>
                    </a:lnT>
                    <a:solidFill>
                      <a:srgbClr val="245C4F"/>
                    </a:solidFill>
                  </a:tcPr>
                </a:tc>
                <a:extLst>
                  <a:ext uri="{0D108BD9-81ED-4DB2-BD59-A6C34878D82A}">
                    <a16:rowId xmlns:a16="http://schemas.microsoft.com/office/drawing/2014/main" val="2640886941"/>
                  </a:ext>
                </a:extLst>
              </a:tr>
              <a:tr h="25237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MX" sz="850" u="none" strike="noStrike" dirty="0">
                          <a:effectLst/>
                          <a:latin typeface="Montserrat" panose="02000505000000020004" pitchFamily="2" charset="0"/>
                        </a:rPr>
                        <a:t>1000 Servicios personales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l" fontAlgn="ctr"/>
                      <a:r>
                        <a:rPr lang="es-MX" sz="850" u="none" strike="noStrike" dirty="0">
                          <a:effectLst/>
                          <a:latin typeface="Montserrat" panose="02000505000000020004" pitchFamily="2" charset="0"/>
                        </a:rPr>
                        <a:t>Estímulos</a:t>
                      </a:r>
                      <a:r>
                        <a:rPr lang="es-MX" sz="850" u="none" strike="noStrike" baseline="30000" dirty="0">
                          <a:effectLst/>
                          <a:latin typeface="Montserrat" panose="02000505000000020004" pitchFamily="2" charset="0"/>
                        </a:rPr>
                        <a:t>1</a:t>
                      </a:r>
                      <a:endParaRPr lang="es-MX" sz="850" b="0" i="0" u="none" strike="noStrike" baseline="30000" dirty="0">
                        <a:solidFill>
                          <a:srgbClr val="000000"/>
                        </a:solidFill>
                        <a:effectLst/>
                        <a:latin typeface="Montserrat" panose="02000505000000020004" pitchFamily="2" charset="0"/>
                      </a:endParaRPr>
                    </a:p>
                  </a:txBody>
                  <a:tcPr marL="5975" marR="5975" marT="5975" marB="0">
                    <a:noFill/>
                  </a:tcPr>
                </a:tc>
                <a:tc>
                  <a:txBody>
                    <a:bodyPr/>
                    <a:lstStyle/>
                    <a:p>
                      <a:pPr algn="r" fontAlgn="ctr"/>
                      <a:r>
                        <a:rPr lang="es-MX" sz="850" b="0" i="0" u="none" strike="noStrike">
                          <a:solidFill>
                            <a:srgbClr val="000000"/>
                          </a:solidFill>
                          <a:effectLst/>
                          <a:latin typeface="Montserrat" panose="02000505000000020004" pitchFamily="2" charset="0"/>
                        </a:rPr>
                        <a:t>125.00</a:t>
                      </a:r>
                    </a:p>
                  </a:txBody>
                  <a:tcPr marL="7620" marR="7620" marT="7620" marB="0">
                    <a:noFill/>
                  </a:tcPr>
                </a:tc>
                <a:extLst>
                  <a:ext uri="{0D108BD9-81ED-4DB2-BD59-A6C34878D82A}">
                    <a16:rowId xmlns:a16="http://schemas.microsoft.com/office/drawing/2014/main" val="1124798843"/>
                  </a:ext>
                </a:extLst>
              </a:tr>
              <a:tr h="486645">
                <a:tc>
                  <a:txBody>
                    <a:bodyPr/>
                    <a:lstStyle/>
                    <a:p>
                      <a:pPr algn="l" fontAlgn="ctr"/>
                      <a:r>
                        <a:rPr lang="es-MX" sz="850" u="none" strike="noStrike" dirty="0">
                          <a:effectLst/>
                          <a:latin typeface="Montserrat" panose="02000505000000020004" pitchFamily="2" charset="0"/>
                        </a:rPr>
                        <a:t>2000 Materiales y Suministros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l" fontAlgn="ctr"/>
                      <a:r>
                        <a:rPr lang="es-MX" sz="850" u="none" strike="noStrike" dirty="0">
                          <a:effectLst/>
                          <a:latin typeface="Montserrat" panose="02000505000000020004" pitchFamily="2" charset="0"/>
                        </a:rPr>
                        <a:t>Material </a:t>
                      </a:r>
                      <a:r>
                        <a:rPr lang="es-MX" sz="850" u="none" strike="noStrike" dirty="0" err="1">
                          <a:effectLst/>
                          <a:latin typeface="Montserrat" panose="02000505000000020004" pitchFamily="2" charset="0"/>
                        </a:rPr>
                        <a:t>bibliohemerográfico</a:t>
                      </a:r>
                      <a:r>
                        <a:rPr lang="es-MX" sz="850" u="none" strike="noStrike" dirty="0">
                          <a:effectLst/>
                          <a:latin typeface="Montserrat" panose="02000505000000020004" pitchFamily="2" charset="0"/>
                        </a:rPr>
                        <a:t> y recursos de información en forma física, insumos para investigación y docencia asociados a los programas de apoyo</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r" rtl="0" fontAlgn="ctr"/>
                      <a:r>
                        <a:rPr lang="es-MX" sz="850" b="0" i="0" u="none" strike="noStrike" dirty="0">
                          <a:solidFill>
                            <a:srgbClr val="000000"/>
                          </a:solidFill>
                          <a:effectLst/>
                          <a:latin typeface="Montserrat" panose="02000505000000020004" pitchFamily="2" charset="0"/>
                        </a:rPr>
                        <a:t>4.36</a:t>
                      </a:r>
                    </a:p>
                  </a:txBody>
                  <a:tcPr marL="7620" marR="7620" marT="7620" marB="0">
                    <a:noFill/>
                  </a:tcPr>
                </a:tc>
                <a:extLst>
                  <a:ext uri="{0D108BD9-81ED-4DB2-BD59-A6C34878D82A}">
                    <a16:rowId xmlns:a16="http://schemas.microsoft.com/office/drawing/2014/main" val="1521707772"/>
                  </a:ext>
                </a:extLst>
              </a:tr>
              <a:tr h="534305">
                <a:tc>
                  <a:txBody>
                    <a:bodyPr/>
                    <a:lstStyle/>
                    <a:p>
                      <a:pPr algn="l" fontAlgn="ctr"/>
                      <a:r>
                        <a:rPr lang="es-MX" sz="850" u="none" strike="noStrike" dirty="0">
                          <a:effectLst/>
                          <a:latin typeface="Montserrat" panose="02000505000000020004" pitchFamily="2" charset="0"/>
                        </a:rPr>
                        <a:t>3000 Servicios Generales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l" fontAlgn="ctr"/>
                      <a:r>
                        <a:rPr lang="es-MX" sz="850" u="none" strike="noStrike" dirty="0">
                          <a:effectLst/>
                          <a:latin typeface="Montserrat" panose="02000505000000020004" pitchFamily="2" charset="0"/>
                        </a:rPr>
                        <a:t>Subcontratación de terceros, arrendamiento y mantenimiento de bienes informáticos, licencias, participación en congresos, viáticos, pasajes aéreos y terrestres, membresías, etc.</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r" fontAlgn="ctr"/>
                      <a:r>
                        <a:rPr lang="es-MX" sz="850" b="0" i="0" u="none" strike="noStrike">
                          <a:solidFill>
                            <a:srgbClr val="000000"/>
                          </a:solidFill>
                          <a:effectLst/>
                          <a:latin typeface="Montserrat" panose="02000505000000020004" pitchFamily="2" charset="0"/>
                        </a:rPr>
                        <a:t>89.70</a:t>
                      </a:r>
                    </a:p>
                  </a:txBody>
                  <a:tcPr marL="7620" marR="7620" marT="7620" marB="0">
                    <a:noFill/>
                  </a:tcPr>
                </a:tc>
                <a:extLst>
                  <a:ext uri="{0D108BD9-81ED-4DB2-BD59-A6C34878D82A}">
                    <a16:rowId xmlns:a16="http://schemas.microsoft.com/office/drawing/2014/main" val="1841544408"/>
                  </a:ext>
                </a:extLst>
              </a:tr>
              <a:tr h="382555">
                <a:tc>
                  <a:txBody>
                    <a:bodyPr/>
                    <a:lstStyle/>
                    <a:p>
                      <a:pPr algn="l" fontAlgn="ctr"/>
                      <a:r>
                        <a:rPr lang="es-MX" sz="850" u="none" strike="noStrike" dirty="0">
                          <a:effectLst/>
                          <a:latin typeface="Montserrat" panose="02000505000000020004" pitchFamily="2" charset="0"/>
                        </a:rPr>
                        <a:t>4000 </a:t>
                      </a:r>
                      <a:r>
                        <a:rPr lang="es-MX" sz="850" u="none" strike="noStrike" dirty="0" err="1">
                          <a:effectLst/>
                          <a:latin typeface="Montserrat" panose="02000505000000020004" pitchFamily="2" charset="0"/>
                        </a:rPr>
                        <a:t>Transf</a:t>
                      </a:r>
                      <a:r>
                        <a:rPr lang="es-MX" sz="850" u="none" strike="noStrike" dirty="0">
                          <a:effectLst/>
                          <a:latin typeface="Montserrat" panose="02000505000000020004" pitchFamily="2" charset="0"/>
                        </a:rPr>
                        <a:t>., </a:t>
                      </a:r>
                      <a:r>
                        <a:rPr lang="es-MX" sz="850" u="none" strike="noStrike" dirty="0" err="1">
                          <a:effectLst/>
                          <a:latin typeface="Montserrat" panose="02000505000000020004" pitchFamily="2" charset="0"/>
                        </a:rPr>
                        <a:t>asign</a:t>
                      </a:r>
                      <a:r>
                        <a:rPr lang="es-MX" sz="850" u="none" strike="noStrike" dirty="0">
                          <a:effectLst/>
                          <a:latin typeface="Montserrat" panose="02000505000000020004" pitchFamily="2" charset="0"/>
                        </a:rPr>
                        <a:t>., subsidios y otras ayudas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l" fontAlgn="ctr"/>
                      <a:r>
                        <a:rPr lang="es-MX" sz="850" u="none" strike="noStrike" dirty="0">
                          <a:effectLst/>
                          <a:latin typeface="Montserrat" panose="02000505000000020004" pitchFamily="2" charset="0"/>
                        </a:rPr>
                        <a:t>Becas, traslado de personas, apoyo servicio social en actividades sustantivas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r" fontAlgn="ctr"/>
                      <a:r>
                        <a:rPr lang="es-MX" sz="850" b="0" i="0" u="none" strike="noStrike">
                          <a:solidFill>
                            <a:srgbClr val="000000"/>
                          </a:solidFill>
                          <a:effectLst/>
                          <a:latin typeface="Montserrat" panose="02000505000000020004" pitchFamily="2" charset="0"/>
                        </a:rPr>
                        <a:t>7.59</a:t>
                      </a:r>
                    </a:p>
                  </a:txBody>
                  <a:tcPr marL="7620" marR="7620" marT="7620" marB="0">
                    <a:noFill/>
                  </a:tcPr>
                </a:tc>
                <a:extLst>
                  <a:ext uri="{0D108BD9-81ED-4DB2-BD59-A6C34878D82A}">
                    <a16:rowId xmlns:a16="http://schemas.microsoft.com/office/drawing/2014/main" val="315200288"/>
                  </a:ext>
                </a:extLst>
              </a:tr>
              <a:tr h="382555">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MX" sz="850" u="none" strike="noStrike" dirty="0">
                          <a:effectLst/>
                          <a:latin typeface="Montserrat" panose="02000505000000020004" pitchFamily="2" charset="0"/>
                        </a:rPr>
                        <a:t>5000 Bienes muebles, inmuebles e intangibles</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l" fontAlgn="ctr"/>
                      <a:r>
                        <a:rPr lang="es-MX" sz="850" u="none" strike="noStrike" dirty="0">
                          <a:effectLst/>
                          <a:latin typeface="Montserrat" panose="02000505000000020004" pitchFamily="2" charset="0"/>
                        </a:rPr>
                        <a:t>Adquisición de bienes informáticos, equipo de laboratorio de políticas públicas y apoyo a la investigación y docencia</a:t>
                      </a:r>
                      <a:endParaRPr lang="es-MX" sz="850" b="0" i="0" u="none" strike="noStrike" dirty="0">
                        <a:solidFill>
                          <a:srgbClr val="000000"/>
                        </a:solidFill>
                        <a:effectLst/>
                        <a:latin typeface="Montserrat" panose="02000505000000020004" pitchFamily="2" charset="0"/>
                      </a:endParaRPr>
                    </a:p>
                  </a:txBody>
                  <a:tcPr marL="5975" marR="5975" marT="5975" marB="0">
                    <a:noFill/>
                  </a:tcPr>
                </a:tc>
                <a:tc>
                  <a:txBody>
                    <a:bodyPr/>
                    <a:lstStyle/>
                    <a:p>
                      <a:pPr algn="r" fontAlgn="ctr"/>
                      <a:r>
                        <a:rPr lang="es-MX" sz="850" b="0" i="0" u="none" strike="noStrike">
                          <a:solidFill>
                            <a:srgbClr val="000000"/>
                          </a:solidFill>
                          <a:effectLst/>
                          <a:latin typeface="Montserrat" panose="02000505000000020004" pitchFamily="2" charset="0"/>
                        </a:rPr>
                        <a:t>13.76</a:t>
                      </a:r>
                    </a:p>
                  </a:txBody>
                  <a:tcPr marL="7620" marR="7620" marT="7620" marB="0">
                    <a:noFill/>
                  </a:tcPr>
                </a:tc>
                <a:extLst>
                  <a:ext uri="{0D108BD9-81ED-4DB2-BD59-A6C34878D82A}">
                    <a16:rowId xmlns:a16="http://schemas.microsoft.com/office/drawing/2014/main" val="3095061951"/>
                  </a:ext>
                </a:extLst>
              </a:tr>
              <a:tr h="168073">
                <a:tc>
                  <a:txBody>
                    <a:bodyPr/>
                    <a:lstStyle/>
                    <a:p>
                      <a:pPr algn="l" fontAlgn="ctr"/>
                      <a:r>
                        <a:rPr lang="es-MX" sz="850" u="none" strike="noStrike" dirty="0">
                          <a:effectLst/>
                          <a:latin typeface="Montserrat" panose="02000505000000020004" pitchFamily="2" charset="0"/>
                        </a:rPr>
                        <a:t>6000 Inversión Pública </a:t>
                      </a:r>
                      <a:endParaRPr lang="es-MX" sz="850" b="0" i="0" u="none" strike="noStrike" dirty="0">
                        <a:solidFill>
                          <a:srgbClr val="000000"/>
                        </a:solidFill>
                        <a:effectLst/>
                        <a:latin typeface="Montserrat" panose="02000505000000020004" pitchFamily="2" charset="0"/>
                      </a:endParaRPr>
                    </a:p>
                  </a:txBody>
                  <a:tcPr marL="5975" marR="5975" marT="5975" marB="0">
                    <a:lnB w="12700" cmpd="sng">
                      <a:noFill/>
                    </a:lnB>
                    <a:noFill/>
                  </a:tcPr>
                </a:tc>
                <a:tc>
                  <a:txBody>
                    <a:bodyPr/>
                    <a:lstStyle/>
                    <a:p>
                      <a:pPr algn="l" fontAlgn="ctr"/>
                      <a:r>
                        <a:rPr lang="es-MX" sz="850" u="none" strike="noStrike" dirty="0">
                          <a:effectLst/>
                          <a:latin typeface="Montserrat" panose="02000505000000020004" pitchFamily="2" charset="0"/>
                        </a:rPr>
                        <a:t>Mantenimiento/acondicionamiento de inmuebles por COVID-19, LNPP, Sede Aguascalientes y Santa Fe para docencia e investigación</a:t>
                      </a:r>
                      <a:endParaRPr lang="es-MX" sz="850" b="0" i="0" u="none" strike="noStrike" dirty="0">
                        <a:solidFill>
                          <a:srgbClr val="000000"/>
                        </a:solidFill>
                        <a:effectLst/>
                        <a:latin typeface="Montserrat" panose="02000505000000020004" pitchFamily="2" charset="0"/>
                      </a:endParaRPr>
                    </a:p>
                  </a:txBody>
                  <a:tcPr marL="5975" marR="5975" marT="5975" marB="0">
                    <a:lnB w="12700" cmpd="sng">
                      <a:noFill/>
                    </a:lnB>
                    <a:noFill/>
                  </a:tcPr>
                </a:tc>
                <a:tc>
                  <a:txBody>
                    <a:bodyPr/>
                    <a:lstStyle/>
                    <a:p>
                      <a:pPr algn="r" fontAlgn="ctr"/>
                      <a:r>
                        <a:rPr lang="es-MX" sz="850" b="0" i="0" u="none" strike="noStrike" dirty="0">
                          <a:solidFill>
                            <a:srgbClr val="000000"/>
                          </a:solidFill>
                          <a:effectLst/>
                          <a:latin typeface="Montserrat" panose="02000505000000020004" pitchFamily="2" charset="0"/>
                        </a:rPr>
                        <a:t>9.80</a:t>
                      </a:r>
                    </a:p>
                  </a:txBody>
                  <a:tcPr marL="7620" marR="7620" marT="7620" marB="0">
                    <a:lnB w="12700" cmpd="sng">
                      <a:noFill/>
                    </a:lnB>
                    <a:noFill/>
                  </a:tcPr>
                </a:tc>
                <a:extLst>
                  <a:ext uri="{0D108BD9-81ED-4DB2-BD59-A6C34878D82A}">
                    <a16:rowId xmlns:a16="http://schemas.microsoft.com/office/drawing/2014/main" val="318697543"/>
                  </a:ext>
                </a:extLst>
              </a:tr>
              <a:tr h="149369">
                <a:tc gridSpan="2">
                  <a:txBody>
                    <a:bodyPr/>
                    <a:lstStyle/>
                    <a:p>
                      <a:pPr algn="l" fontAlgn="ctr"/>
                      <a:r>
                        <a:rPr lang="es-MX" sz="850" b="1" u="none" strike="noStrike" dirty="0">
                          <a:effectLst/>
                          <a:latin typeface="Montserrat" panose="02000505000000020004" pitchFamily="2" charset="0"/>
                        </a:rPr>
                        <a:t>TOTAL</a:t>
                      </a:r>
                      <a:endParaRPr lang="es-MX" sz="850" b="1" i="0" u="none" strike="noStrike" dirty="0">
                        <a:solidFill>
                          <a:srgbClr val="FFFFFF"/>
                        </a:solidFill>
                        <a:effectLst/>
                        <a:latin typeface="Montserrat" panose="02000505000000020004" pitchFamily="2" charset="0"/>
                      </a:endParaRPr>
                    </a:p>
                  </a:txBody>
                  <a:tcPr marL="5975" marR="5975" marT="5975"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fontAlgn="ctr"/>
                      <a:r>
                        <a:rPr lang="es-MX" sz="900" u="none" strike="noStrike" dirty="0">
                          <a:effectLst/>
                          <a:latin typeface="Montserrat" panose="02000505000000020004" pitchFamily="2" charset="0"/>
                        </a:rPr>
                        <a:t>TOTAL</a:t>
                      </a:r>
                      <a:endParaRPr lang="es-MX" sz="900" b="1" i="0" u="none" strike="noStrike" dirty="0">
                        <a:solidFill>
                          <a:srgbClr val="FFFFFF"/>
                        </a:solidFill>
                        <a:effectLst/>
                        <a:latin typeface="Montserrat" panose="02000505000000020004" pitchFamily="2" charset="0"/>
                      </a:endParaRPr>
                    </a:p>
                  </a:txBody>
                  <a:tcPr marL="5975" marR="5975" marT="5975" marB="0" anchor="ctr"/>
                </a:tc>
                <a:tc>
                  <a:txBody>
                    <a:bodyPr/>
                    <a:lstStyle/>
                    <a:p>
                      <a:pPr algn="r" rtl="0" fontAlgn="ctr"/>
                      <a:r>
                        <a:rPr lang="es-MX" sz="850" b="1" i="0" u="none" strike="noStrike" dirty="0">
                          <a:solidFill>
                            <a:srgbClr val="000000"/>
                          </a:solidFill>
                          <a:effectLst/>
                          <a:latin typeface="Montserrat" panose="02000505000000020004" pitchFamily="2" charset="0"/>
                        </a:rPr>
                        <a:t>250.21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492215601"/>
                  </a:ext>
                </a:extLst>
              </a:tr>
            </a:tbl>
          </a:graphicData>
        </a:graphic>
      </p:graphicFrame>
      <p:sp>
        <p:nvSpPr>
          <p:cNvPr id="3" name="CuadroTexto 2">
            <a:extLst>
              <a:ext uri="{FF2B5EF4-FFF2-40B4-BE49-F238E27FC236}">
                <a16:creationId xmlns:a16="http://schemas.microsoft.com/office/drawing/2014/main" id="{A4571CFF-E73C-4FB9-AA2B-E181ACFFCCA4}"/>
              </a:ext>
            </a:extLst>
          </p:cNvPr>
          <p:cNvSpPr txBox="1"/>
          <p:nvPr/>
        </p:nvSpPr>
        <p:spPr>
          <a:xfrm>
            <a:off x="4779190" y="3071591"/>
            <a:ext cx="4871847" cy="307777"/>
          </a:xfrm>
          <a:prstGeom prst="rect">
            <a:avLst/>
          </a:prstGeom>
          <a:noFill/>
        </p:spPr>
        <p:txBody>
          <a:bodyPr wrap="none" rtlCol="0">
            <a:spAutoFit/>
          </a:bodyPr>
          <a:lstStyle/>
          <a:p>
            <a:r>
              <a:rPr lang="es-MX" sz="1400" b="1" dirty="0">
                <a:solidFill>
                  <a:srgbClr val="245C4F"/>
                </a:solidFill>
                <a:latin typeface="Montserrat" panose="02000505000000020004" pitchFamily="2" charset="0"/>
                <a:ea typeface="Cambria" panose="02040503050406030204" pitchFamily="18" charset="0"/>
                <a:cs typeface="Arial" panose="020B0604020202020204" pitchFamily="34" charset="0"/>
              </a:rPr>
              <a:t>Proyección de gasto recursos transferidos del </a:t>
            </a:r>
            <a:r>
              <a:rPr lang="es-MX" sz="1400" b="1" dirty="0" err="1">
                <a:solidFill>
                  <a:srgbClr val="245C4F"/>
                </a:solidFill>
                <a:latin typeface="Montserrat" panose="02000505000000020004" pitchFamily="2" charset="0"/>
                <a:ea typeface="Cambria" panose="02040503050406030204" pitchFamily="18" charset="0"/>
                <a:cs typeface="Arial" panose="020B0604020202020204" pitchFamily="34" charset="0"/>
              </a:rPr>
              <a:t>FCyT</a:t>
            </a:r>
            <a:endParaRPr lang="es-MX" sz="1400" b="1" dirty="0">
              <a:solidFill>
                <a:srgbClr val="245C4F"/>
              </a:solidFill>
              <a:latin typeface="Montserrat" panose="02000505000000020004" pitchFamily="2"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75386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FCDA226-034C-46B2-96AE-01E7C2354CF5}"/>
              </a:ext>
            </a:extLst>
          </p:cNvPr>
          <p:cNvSpPr>
            <a:spLocks noGrp="1"/>
          </p:cNvSpPr>
          <p:nvPr>
            <p:ph type="title"/>
          </p:nvPr>
        </p:nvSpPr>
        <p:spPr>
          <a:xfrm>
            <a:off x="411480" y="598715"/>
            <a:ext cx="10942320" cy="770410"/>
          </a:xfrm>
        </p:spPr>
        <p:txBody>
          <a:bodyPr/>
          <a:lstStyle/>
          <a:p>
            <a:r>
              <a:rPr lang="es-MX" dirty="0">
                <a:solidFill>
                  <a:schemeClr val="tx1">
                    <a:lumMod val="50000"/>
                    <a:lumOff val="50000"/>
                  </a:schemeClr>
                </a:solidFill>
              </a:rPr>
              <a:t>Datos generales APPEF 2022</a:t>
            </a:r>
          </a:p>
        </p:txBody>
      </p:sp>
      <p:graphicFrame>
        <p:nvGraphicFramePr>
          <p:cNvPr id="6" name="Tabla 5">
            <a:extLst>
              <a:ext uri="{FF2B5EF4-FFF2-40B4-BE49-F238E27FC236}">
                <a16:creationId xmlns:a16="http://schemas.microsoft.com/office/drawing/2014/main" id="{849AA26E-4634-465B-B225-E72F4C76A24F}"/>
              </a:ext>
            </a:extLst>
          </p:cNvPr>
          <p:cNvGraphicFramePr>
            <a:graphicFrameLocks noGrp="1"/>
          </p:cNvGraphicFramePr>
          <p:nvPr/>
        </p:nvGraphicFramePr>
        <p:xfrm>
          <a:off x="633730" y="1533464"/>
          <a:ext cx="3594100" cy="426720"/>
        </p:xfrm>
        <a:graphic>
          <a:graphicData uri="http://schemas.openxmlformats.org/drawingml/2006/table">
            <a:tbl>
              <a:tblPr>
                <a:tableStyleId>{5C22544A-7EE6-4342-B048-85BDC9FD1C3A}</a:tableStyleId>
              </a:tblPr>
              <a:tblGrid>
                <a:gridCol w="3594100">
                  <a:extLst>
                    <a:ext uri="{9D8B030D-6E8A-4147-A177-3AD203B41FA5}">
                      <a16:colId xmlns:a16="http://schemas.microsoft.com/office/drawing/2014/main" val="1979263182"/>
                    </a:ext>
                  </a:extLst>
                </a:gridCol>
              </a:tblGrid>
              <a:tr h="228600">
                <a:tc>
                  <a:txBody>
                    <a:bodyPr/>
                    <a:lstStyle/>
                    <a:p>
                      <a:pPr algn="l" fontAlgn="b"/>
                      <a:r>
                        <a:rPr lang="es-MX" sz="1400" b="1" u="none" strike="noStrike" dirty="0">
                          <a:solidFill>
                            <a:schemeClr val="tx1">
                              <a:lumMod val="75000"/>
                              <a:lumOff val="25000"/>
                            </a:schemeClr>
                          </a:solidFill>
                          <a:effectLst/>
                          <a:latin typeface="Montserrat" panose="02000505000000020004" pitchFamily="2" charset="0"/>
                        </a:rPr>
                        <a:t>Anteproyecto de Presupuesto 2022</a:t>
                      </a:r>
                      <a:endParaRPr lang="es-MX" sz="1400" b="1" i="0" u="none" strike="noStrike" dirty="0">
                        <a:solidFill>
                          <a:schemeClr val="tx1">
                            <a:lumMod val="75000"/>
                            <a:lumOff val="25000"/>
                          </a:schemeClr>
                        </a:solidFill>
                        <a:effectLst/>
                        <a:latin typeface="Montserrat" panose="02000505000000020004" pitchFamily="2" charset="0"/>
                      </a:endParaRPr>
                    </a:p>
                  </a:txBody>
                  <a:tcPr marL="7620" marR="7620" marT="7620" marB="0" anchor="b">
                    <a:noFill/>
                  </a:tcPr>
                </a:tc>
                <a:extLst>
                  <a:ext uri="{0D108BD9-81ED-4DB2-BD59-A6C34878D82A}">
                    <a16:rowId xmlns:a16="http://schemas.microsoft.com/office/drawing/2014/main" val="543864944"/>
                  </a:ext>
                </a:extLst>
              </a:tr>
              <a:tr h="198120">
                <a:tc>
                  <a:txBody>
                    <a:bodyPr/>
                    <a:lstStyle/>
                    <a:p>
                      <a:pPr algn="l" fontAlgn="b"/>
                      <a:r>
                        <a:rPr lang="es-MX" sz="1100" u="none" strike="noStrike" dirty="0">
                          <a:solidFill>
                            <a:schemeClr val="tx1">
                              <a:lumMod val="75000"/>
                              <a:lumOff val="25000"/>
                            </a:schemeClr>
                          </a:solidFill>
                          <a:effectLst/>
                          <a:latin typeface="Montserrat" panose="02000505000000020004" pitchFamily="2" charset="0"/>
                        </a:rPr>
                        <a:t>Cifras en millones de pesos</a:t>
                      </a:r>
                      <a:r>
                        <a:rPr lang="es-MX" sz="1200" u="none" strike="noStrike" dirty="0">
                          <a:solidFill>
                            <a:schemeClr val="tx1">
                              <a:lumMod val="75000"/>
                              <a:lumOff val="25000"/>
                            </a:schemeClr>
                          </a:solidFill>
                          <a:effectLst/>
                          <a:latin typeface="Montserrat" panose="02000505000000020004" pitchFamily="2" charset="0"/>
                        </a:rPr>
                        <a:t> </a:t>
                      </a:r>
                      <a:endParaRPr lang="es-MX" sz="1200" b="1" i="0" u="none" strike="noStrike" dirty="0">
                        <a:solidFill>
                          <a:schemeClr val="tx1">
                            <a:lumMod val="75000"/>
                            <a:lumOff val="25000"/>
                          </a:schemeClr>
                        </a:solidFill>
                        <a:effectLst/>
                        <a:latin typeface="Montserrat" panose="02000505000000020004" pitchFamily="2" charset="0"/>
                      </a:endParaRPr>
                    </a:p>
                  </a:txBody>
                  <a:tcPr marL="7620" marR="7620" marT="7620" marB="0" anchor="b">
                    <a:noFill/>
                  </a:tcPr>
                </a:tc>
                <a:extLst>
                  <a:ext uri="{0D108BD9-81ED-4DB2-BD59-A6C34878D82A}">
                    <a16:rowId xmlns:a16="http://schemas.microsoft.com/office/drawing/2014/main" val="139115615"/>
                  </a:ext>
                </a:extLst>
              </a:tr>
            </a:tbl>
          </a:graphicData>
        </a:graphic>
      </p:graphicFrame>
      <p:graphicFrame>
        <p:nvGraphicFramePr>
          <p:cNvPr id="7" name="Tabla 6">
            <a:extLst>
              <a:ext uri="{FF2B5EF4-FFF2-40B4-BE49-F238E27FC236}">
                <a16:creationId xmlns:a16="http://schemas.microsoft.com/office/drawing/2014/main" id="{BBF64A0C-5EBC-425C-94CC-2B43CAFDCCBB}"/>
              </a:ext>
            </a:extLst>
          </p:cNvPr>
          <p:cNvGraphicFramePr>
            <a:graphicFrameLocks noGrp="1"/>
          </p:cNvGraphicFramePr>
          <p:nvPr>
            <p:extLst>
              <p:ext uri="{D42A27DB-BD31-4B8C-83A1-F6EECF244321}">
                <p14:modId xmlns:p14="http://schemas.microsoft.com/office/powerpoint/2010/main" val="13553747"/>
              </p:ext>
            </p:extLst>
          </p:nvPr>
        </p:nvGraphicFramePr>
        <p:xfrm>
          <a:off x="633729" y="1960184"/>
          <a:ext cx="7045363" cy="1339898"/>
        </p:xfrm>
        <a:graphic>
          <a:graphicData uri="http://schemas.openxmlformats.org/drawingml/2006/table">
            <a:tbl>
              <a:tblPr/>
              <a:tblGrid>
                <a:gridCol w="2995879">
                  <a:extLst>
                    <a:ext uri="{9D8B030D-6E8A-4147-A177-3AD203B41FA5}">
                      <a16:colId xmlns:a16="http://schemas.microsoft.com/office/drawing/2014/main" val="3894031980"/>
                    </a:ext>
                  </a:extLst>
                </a:gridCol>
                <a:gridCol w="830425">
                  <a:extLst>
                    <a:ext uri="{9D8B030D-6E8A-4147-A177-3AD203B41FA5}">
                      <a16:colId xmlns:a16="http://schemas.microsoft.com/office/drawing/2014/main" val="4138159797"/>
                    </a:ext>
                  </a:extLst>
                </a:gridCol>
                <a:gridCol w="802432">
                  <a:extLst>
                    <a:ext uri="{9D8B030D-6E8A-4147-A177-3AD203B41FA5}">
                      <a16:colId xmlns:a16="http://schemas.microsoft.com/office/drawing/2014/main" val="3963886241"/>
                    </a:ext>
                  </a:extLst>
                </a:gridCol>
                <a:gridCol w="643812">
                  <a:extLst>
                    <a:ext uri="{9D8B030D-6E8A-4147-A177-3AD203B41FA5}">
                      <a16:colId xmlns:a16="http://schemas.microsoft.com/office/drawing/2014/main" val="3405049551"/>
                    </a:ext>
                  </a:extLst>
                </a:gridCol>
                <a:gridCol w="998375">
                  <a:extLst>
                    <a:ext uri="{9D8B030D-6E8A-4147-A177-3AD203B41FA5}">
                      <a16:colId xmlns:a16="http://schemas.microsoft.com/office/drawing/2014/main" val="499394928"/>
                    </a:ext>
                  </a:extLst>
                </a:gridCol>
                <a:gridCol w="774440">
                  <a:extLst>
                    <a:ext uri="{9D8B030D-6E8A-4147-A177-3AD203B41FA5}">
                      <a16:colId xmlns:a16="http://schemas.microsoft.com/office/drawing/2014/main" val="195909217"/>
                    </a:ext>
                  </a:extLst>
                </a:gridCol>
              </a:tblGrid>
              <a:tr h="489154">
                <a:tc>
                  <a:txBody>
                    <a:bodyPr/>
                    <a:lstStyle/>
                    <a:p>
                      <a:pPr algn="ctr" rtl="0" fontAlgn="ctr"/>
                      <a:r>
                        <a:rPr lang="es-MX" sz="1050" b="0" i="0" u="none" strike="noStrike" kern="1200" dirty="0">
                          <a:solidFill>
                            <a:srgbClr val="FFFFFF"/>
                          </a:solidFill>
                          <a:effectLst/>
                          <a:latin typeface="Montserrat" panose="02000505000000020004" pitchFamily="2" charset="0"/>
                          <a:ea typeface="+mn-ea"/>
                          <a:cs typeface="+mn-cs"/>
                        </a:rPr>
                        <a:t>Fuente de Financiamiento / Capítulo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fontAlgn="b"/>
                      <a:r>
                        <a:rPr lang="es-MX" sz="1050" b="0" i="0" u="none" strike="noStrike" kern="1200" dirty="0">
                          <a:solidFill>
                            <a:srgbClr val="FFFFFF"/>
                          </a:solidFill>
                          <a:effectLst/>
                          <a:latin typeface="Montserrat" panose="02000505000000020004" pitchFamily="2" charset="0"/>
                          <a:ea typeface="+mn-ea"/>
                          <a:cs typeface="+mn-cs"/>
                        </a:rPr>
                        <a:t>Autorizado 2021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1050" b="0" i="0" u="none" strike="noStrike" dirty="0">
                          <a:solidFill>
                            <a:srgbClr val="FFFFFF"/>
                          </a:solidFill>
                          <a:effectLst/>
                          <a:latin typeface="Montserrat" panose="02000505000000020004" pitchFamily="2" charset="0"/>
                        </a:rPr>
                        <a:t>Modificado</a:t>
                      </a:r>
                    </a:p>
                    <a:p>
                      <a:pPr algn="ctr" rtl="0" fontAlgn="ctr"/>
                      <a:r>
                        <a:rPr lang="es-MX" sz="1050" b="0" i="0" u="none" strike="noStrike" dirty="0">
                          <a:solidFill>
                            <a:srgbClr val="FFFFFF"/>
                          </a:solidFill>
                          <a:effectLst/>
                          <a:latin typeface="Montserrat" panose="02000505000000020004" pitchFamily="2" charset="0"/>
                        </a:rPr>
                        <a:t>2021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1050" b="0" i="0" u="none" strike="noStrike" dirty="0">
                          <a:solidFill>
                            <a:srgbClr val="FFFFFF"/>
                          </a:solidFill>
                          <a:effectLst/>
                          <a:latin typeface="Montserrat" panose="02000505000000020004" pitchFamily="2" charset="0"/>
                        </a:rPr>
                        <a:t>APPEF </a:t>
                      </a:r>
                      <a:br>
                        <a:rPr lang="es-MX" sz="1050" b="0" i="0" u="none" strike="noStrike" dirty="0">
                          <a:solidFill>
                            <a:srgbClr val="FFFFFF"/>
                          </a:solidFill>
                          <a:effectLst/>
                          <a:latin typeface="Montserrat" panose="02000505000000020004" pitchFamily="2" charset="0"/>
                        </a:rPr>
                      </a:br>
                      <a:r>
                        <a:rPr lang="es-MX" sz="1050" b="0" i="0" u="none" strike="noStrike" dirty="0">
                          <a:solidFill>
                            <a:srgbClr val="FFFFFF"/>
                          </a:solidFill>
                          <a:effectLst/>
                          <a:latin typeface="Montserrat" panose="02000505000000020004" pitchFamily="2" charset="0"/>
                        </a:rPr>
                        <a:t>2022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1050" b="0" i="0" u="none" strike="noStrike" dirty="0">
                          <a:solidFill>
                            <a:srgbClr val="FFFFFF"/>
                          </a:solidFill>
                          <a:effectLst/>
                          <a:latin typeface="Montserrat" panose="02000505000000020004" pitchFamily="2" charset="0"/>
                        </a:rPr>
                        <a:t>Variación 2022 vs 2021 (absoluto)</a:t>
                      </a:r>
                      <a:r>
                        <a:rPr lang="es-MX" sz="1050" b="0" i="0" u="none" strike="noStrike" baseline="30000" dirty="0">
                          <a:solidFill>
                            <a:srgbClr val="FFFFFF"/>
                          </a:solidFill>
                          <a:effectLst/>
                          <a:latin typeface="Montserrat" panose="02000505000000020004" pitchFamily="2" charset="0"/>
                        </a:rPr>
                        <a:t>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1050" b="0" i="0" u="none" strike="noStrike" dirty="0">
                          <a:solidFill>
                            <a:srgbClr val="FFFFFF"/>
                          </a:solidFill>
                          <a:effectLst/>
                          <a:latin typeface="Montserrat" panose="02000505000000020004" pitchFamily="2" charset="0"/>
                        </a:rPr>
                        <a:t>Variación 2022 vs 2021 (%)</a:t>
                      </a:r>
                      <a:r>
                        <a:rPr lang="es-MX" sz="1050" b="0" i="0" u="none" strike="noStrike" baseline="30000" dirty="0">
                          <a:solidFill>
                            <a:srgbClr val="FFFFFF"/>
                          </a:solidFill>
                          <a:effectLst/>
                          <a:latin typeface="Montserrat" panose="02000505000000020004" pitchFamily="2" charset="0"/>
                        </a:rPr>
                        <a:t>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extLst>
                  <a:ext uri="{0D108BD9-81ED-4DB2-BD59-A6C34878D82A}">
                    <a16:rowId xmlns:a16="http://schemas.microsoft.com/office/drawing/2014/main" val="1471602196"/>
                  </a:ext>
                </a:extLst>
              </a:tr>
              <a:tr h="172133">
                <a:tc>
                  <a:txBody>
                    <a:bodyPr/>
                    <a:lstStyle/>
                    <a:p>
                      <a:pPr algn="l" fontAlgn="ctr"/>
                      <a:r>
                        <a:rPr lang="es-MX" sz="1050" b="0" i="0" u="none" strike="noStrike" dirty="0">
                          <a:solidFill>
                            <a:srgbClr val="000000"/>
                          </a:solidFill>
                          <a:effectLst/>
                          <a:latin typeface="Montserrat" panose="02000505000000020004" pitchFamily="2" charset="0"/>
                        </a:rPr>
                        <a:t>1000 Servicios Personales </a:t>
                      </a:r>
                    </a:p>
                  </a:txBody>
                  <a:tcPr marL="9525" marR="9525" marT="9525" marB="0">
                    <a:lnL>
                      <a:noFill/>
                    </a:lnL>
                    <a:lnR>
                      <a:noFill/>
                    </a:lnR>
                    <a:lnT w="12700" cap="flat" cmpd="sng" algn="ctr">
                      <a:solidFill>
                        <a:srgbClr val="FFFFFF"/>
                      </a:solidFill>
                      <a:prstDash val="solid"/>
                      <a:round/>
                      <a:headEnd type="none" w="med" len="med"/>
                      <a:tailEnd type="none" w="med" len="med"/>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291.28</a:t>
                      </a:r>
                    </a:p>
                  </a:txBody>
                  <a:tcPr marL="0" marR="0" marT="0" marB="0">
                    <a:lnL>
                      <a:noFill/>
                    </a:lnL>
                    <a:lnR>
                      <a:noFill/>
                    </a:lnR>
                    <a:lnT w="12700" cap="flat" cmpd="sng" algn="ctr">
                      <a:solidFill>
                        <a:srgbClr val="FFFFFF"/>
                      </a:solidFill>
                      <a:prstDash val="solid"/>
                      <a:round/>
                      <a:headEnd type="none" w="med" len="med"/>
                      <a:tailEnd type="none" w="med" len="med"/>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297.00</a:t>
                      </a:r>
                    </a:p>
                  </a:txBody>
                  <a:tcPr marL="0" marR="0" marT="0" marB="0">
                    <a:lnL>
                      <a:noFill/>
                    </a:lnL>
                    <a:lnR>
                      <a:noFill/>
                    </a:lnR>
                    <a:lnT w="12700" cap="flat" cmpd="sng" algn="ctr">
                      <a:solidFill>
                        <a:srgbClr val="FFFFFF"/>
                      </a:solidFill>
                      <a:prstDash val="solid"/>
                      <a:round/>
                      <a:headEnd type="none" w="med" len="med"/>
                      <a:tailEnd type="none" w="med" len="med"/>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297.00</a:t>
                      </a:r>
                    </a:p>
                  </a:txBody>
                  <a:tcPr marL="0" marR="0" marT="0" marB="0">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                  5.72 </a:t>
                      </a:r>
                    </a:p>
                  </a:txBody>
                  <a:tcPr marL="0" marR="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a:noFill/>
                    </a:lnB>
                  </a:tcPr>
                </a:tc>
                <a:tc>
                  <a:txBody>
                    <a:bodyPr/>
                    <a:lstStyle/>
                    <a:p>
                      <a:pPr algn="r" fontAlgn="b"/>
                      <a:r>
                        <a:rPr lang="es-MX" sz="1100" b="0" i="0" u="none" strike="noStrike" dirty="0">
                          <a:solidFill>
                            <a:srgbClr val="000000"/>
                          </a:solidFill>
                          <a:effectLst/>
                          <a:latin typeface="Montserrat" panose="02000505000000020004" pitchFamily="2" charset="0"/>
                        </a:rPr>
                        <a:t>1.96%</a:t>
                      </a:r>
                    </a:p>
                  </a:txBody>
                  <a:tcPr marL="0" marR="0" marT="0" marB="0" anchor="b">
                    <a:lnL>
                      <a:noFill/>
                    </a:lnL>
                    <a:lnR>
                      <a:noFill/>
                    </a:lnR>
                    <a:lnT w="12700" cap="flat" cmpd="sng" algn="ctr">
                      <a:solidFill>
                        <a:srgbClr val="FFFFFF"/>
                      </a:solidFill>
                      <a:prstDash val="solid"/>
                      <a:round/>
                      <a:headEnd type="none" w="med" len="med"/>
                      <a:tailEnd type="none" w="med" len="med"/>
                    </a:lnT>
                    <a:lnB>
                      <a:noFill/>
                    </a:lnB>
                  </a:tcPr>
                </a:tc>
                <a:extLst>
                  <a:ext uri="{0D108BD9-81ED-4DB2-BD59-A6C34878D82A}">
                    <a16:rowId xmlns:a16="http://schemas.microsoft.com/office/drawing/2014/main" val="2954364831"/>
                  </a:ext>
                </a:extLst>
              </a:tr>
              <a:tr h="156835">
                <a:tc>
                  <a:txBody>
                    <a:bodyPr/>
                    <a:lstStyle/>
                    <a:p>
                      <a:pPr algn="l" fontAlgn="b"/>
                      <a:r>
                        <a:rPr lang="es-MX" sz="1050" b="0" i="0" u="none" strike="noStrike" dirty="0">
                          <a:solidFill>
                            <a:srgbClr val="000000"/>
                          </a:solidFill>
                          <a:effectLst/>
                          <a:latin typeface="Montserrat" panose="02000505000000020004" pitchFamily="2" charset="0"/>
                        </a:rPr>
                        <a:t>2000 Materiales y Suministros </a:t>
                      </a:r>
                    </a:p>
                  </a:txBody>
                  <a:tcPr marL="9525" marR="9525" marT="9525"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17.48</a:t>
                      </a:r>
                    </a:p>
                  </a:txBody>
                  <a:tcPr marL="0" marR="0" marT="0" marB="0">
                    <a:lnL>
                      <a:noFill/>
                    </a:lnL>
                    <a:lnR>
                      <a:noFill/>
                    </a:lnR>
                    <a:lnT>
                      <a:noFill/>
                    </a:lnT>
                    <a:lnB>
                      <a:noFill/>
                    </a:lnB>
                  </a:tcPr>
                </a:tc>
                <a:tc>
                  <a:txBody>
                    <a:bodyPr/>
                    <a:lstStyle/>
                    <a:p>
                      <a:pPr algn="r" fontAlgn="b"/>
                      <a:r>
                        <a:rPr lang="es-MX" sz="1050" b="0" i="0" u="none" strike="noStrike" kern="1200">
                          <a:solidFill>
                            <a:srgbClr val="000000"/>
                          </a:solidFill>
                          <a:effectLst/>
                          <a:latin typeface="Montserrat" panose="02000505000000020004" pitchFamily="2" charset="0"/>
                          <a:ea typeface="+mn-ea"/>
                          <a:cs typeface="+mn-cs"/>
                        </a:rPr>
                        <a:t>17.29</a:t>
                      </a:r>
                    </a:p>
                  </a:txBody>
                  <a:tcPr marL="0" marR="0" marT="0"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17.47</a:t>
                      </a:r>
                    </a:p>
                  </a:txBody>
                  <a:tcPr marL="0" marR="0" marT="0" marB="0">
                    <a:lnL>
                      <a:noFill/>
                    </a:lnL>
                    <a:lnR>
                      <a:noFill/>
                    </a:lnR>
                    <a:lnT w="12700" cap="flat" cmpd="sng" algn="ctr">
                      <a:solidFill>
                        <a:srgbClr val="FFFFFF"/>
                      </a:solidFill>
                      <a:prstDash val="solid"/>
                      <a:round/>
                      <a:headEnd type="none" w="med" len="med"/>
                      <a:tailEnd type="none" w="med" len="med"/>
                    </a:lnT>
                    <a:lnB>
                      <a:noFill/>
                    </a:lnB>
                  </a:tcPr>
                </a:tc>
                <a:tc>
                  <a:txBody>
                    <a:bodyPr/>
                    <a:lstStyle/>
                    <a:p>
                      <a:pPr algn="r" fontAlgn="b"/>
                      <a:r>
                        <a:rPr lang="es-MX" sz="1050" b="0" i="0" u="none" strike="noStrike" kern="1200" dirty="0">
                          <a:solidFill>
                            <a:srgbClr val="FF0000"/>
                          </a:solidFill>
                          <a:effectLst/>
                          <a:latin typeface="Montserrat" panose="02000505000000020004" pitchFamily="2" charset="0"/>
                          <a:ea typeface="+mn-ea"/>
                          <a:cs typeface="+mn-cs"/>
                        </a:rPr>
                        <a:t>-0.01 </a:t>
                      </a:r>
                    </a:p>
                  </a:txBody>
                  <a:tcPr marL="0" marR="0" marT="0" marB="0">
                    <a:lnL>
                      <a:noFill/>
                    </a:lnL>
                    <a:lnR>
                      <a:noFill/>
                    </a:lnR>
                    <a:lnT>
                      <a:noFill/>
                    </a:lnT>
                    <a:lnB>
                      <a:noFill/>
                    </a:lnB>
                  </a:tcPr>
                </a:tc>
                <a:tc>
                  <a:txBody>
                    <a:bodyPr/>
                    <a:lstStyle/>
                    <a:p>
                      <a:pPr algn="r" fontAlgn="b"/>
                      <a:r>
                        <a:rPr lang="es-MX" sz="1100" b="0" i="0" u="none" strike="noStrike" dirty="0">
                          <a:solidFill>
                            <a:srgbClr val="FF0000"/>
                          </a:solidFill>
                          <a:effectLst/>
                          <a:latin typeface="Montserrat" panose="02000505000000020004" pitchFamily="2" charset="0"/>
                        </a:rPr>
                        <a:t>-0.05%</a:t>
                      </a:r>
                    </a:p>
                  </a:txBody>
                  <a:tcPr marL="0" marR="0" marT="0" marB="0" anchor="b">
                    <a:lnL>
                      <a:noFill/>
                    </a:lnL>
                    <a:lnR>
                      <a:noFill/>
                    </a:lnR>
                    <a:lnT>
                      <a:noFill/>
                    </a:lnT>
                    <a:lnB>
                      <a:noFill/>
                    </a:lnB>
                  </a:tcPr>
                </a:tc>
                <a:extLst>
                  <a:ext uri="{0D108BD9-81ED-4DB2-BD59-A6C34878D82A}">
                    <a16:rowId xmlns:a16="http://schemas.microsoft.com/office/drawing/2014/main" val="2060947510"/>
                  </a:ext>
                </a:extLst>
              </a:tr>
              <a:tr h="164571">
                <a:tc>
                  <a:txBody>
                    <a:bodyPr/>
                    <a:lstStyle/>
                    <a:p>
                      <a:pPr algn="l" fontAlgn="b"/>
                      <a:r>
                        <a:rPr lang="es-MX" sz="1050" b="0" i="0" u="none" strike="noStrike" dirty="0">
                          <a:solidFill>
                            <a:srgbClr val="000000"/>
                          </a:solidFill>
                          <a:effectLst/>
                          <a:latin typeface="Montserrat" panose="02000505000000020004" pitchFamily="2" charset="0"/>
                        </a:rPr>
                        <a:t>3000 Servicios Generales </a:t>
                      </a:r>
                    </a:p>
                  </a:txBody>
                  <a:tcPr marL="9525" marR="9525" marT="9525"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82.44</a:t>
                      </a:r>
                    </a:p>
                  </a:txBody>
                  <a:tcPr marL="0" marR="0" marT="0"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82.62</a:t>
                      </a:r>
                    </a:p>
                  </a:txBody>
                  <a:tcPr marL="0" marR="0" marT="0" marB="0">
                    <a:lnL>
                      <a:noFill/>
                    </a:lnL>
                    <a:lnR>
                      <a:noFill/>
                    </a:lnR>
                    <a:lnT>
                      <a:noFill/>
                    </a:lnT>
                    <a:lnB>
                      <a:noFill/>
                    </a:lnB>
                  </a:tcPr>
                </a:tc>
                <a:tc>
                  <a:txBody>
                    <a:bodyPr/>
                    <a:lstStyle/>
                    <a:p>
                      <a:pPr algn="r" fontAlgn="b"/>
                      <a:r>
                        <a:rPr lang="es-MX" sz="1050" b="0" i="0" u="none" strike="noStrike" kern="1200">
                          <a:solidFill>
                            <a:srgbClr val="000000"/>
                          </a:solidFill>
                          <a:effectLst/>
                          <a:latin typeface="Montserrat" panose="02000505000000020004" pitchFamily="2" charset="0"/>
                          <a:ea typeface="+mn-ea"/>
                          <a:cs typeface="+mn-cs"/>
                        </a:rPr>
                        <a:t>81.64</a:t>
                      </a:r>
                    </a:p>
                  </a:txBody>
                  <a:tcPr marL="0" marR="0" marT="0" marB="0">
                    <a:lnL>
                      <a:noFill/>
                    </a:lnL>
                    <a:lnR>
                      <a:noFill/>
                    </a:lnR>
                    <a:lnT>
                      <a:noFill/>
                    </a:lnT>
                    <a:lnB>
                      <a:noFill/>
                    </a:lnB>
                  </a:tcPr>
                </a:tc>
                <a:tc>
                  <a:txBody>
                    <a:bodyPr/>
                    <a:lstStyle/>
                    <a:p>
                      <a:pPr algn="r" fontAlgn="b"/>
                      <a:r>
                        <a:rPr lang="es-MX" sz="1050" b="0" i="0" u="none" strike="noStrike" kern="1200" dirty="0">
                          <a:solidFill>
                            <a:srgbClr val="FF0000"/>
                          </a:solidFill>
                          <a:effectLst/>
                          <a:latin typeface="Montserrat" panose="02000505000000020004" pitchFamily="2" charset="0"/>
                          <a:ea typeface="+mn-ea"/>
                          <a:cs typeface="+mn-cs"/>
                        </a:rPr>
                        <a:t>-0.80 </a:t>
                      </a:r>
                    </a:p>
                  </a:txBody>
                  <a:tcPr marL="0" marR="0" marT="0" marB="0">
                    <a:lnL>
                      <a:noFill/>
                    </a:lnL>
                    <a:lnR>
                      <a:noFill/>
                    </a:lnR>
                    <a:lnT>
                      <a:noFill/>
                    </a:lnT>
                    <a:lnB>
                      <a:noFill/>
                    </a:lnB>
                  </a:tcPr>
                </a:tc>
                <a:tc>
                  <a:txBody>
                    <a:bodyPr/>
                    <a:lstStyle/>
                    <a:p>
                      <a:pPr algn="r" fontAlgn="b"/>
                      <a:r>
                        <a:rPr lang="es-MX" sz="1100" b="0" i="0" u="none" strike="noStrike" dirty="0">
                          <a:solidFill>
                            <a:srgbClr val="FF0000"/>
                          </a:solidFill>
                          <a:effectLst/>
                          <a:latin typeface="Montserrat" panose="02000505000000020004" pitchFamily="2" charset="0"/>
                        </a:rPr>
                        <a:t>-0.97%</a:t>
                      </a:r>
                    </a:p>
                  </a:txBody>
                  <a:tcPr marL="0" marR="0" marT="0" marB="0" anchor="b">
                    <a:lnL>
                      <a:noFill/>
                    </a:lnL>
                    <a:lnR>
                      <a:noFill/>
                    </a:lnR>
                    <a:lnT>
                      <a:noFill/>
                    </a:lnT>
                    <a:lnB>
                      <a:noFill/>
                    </a:lnB>
                  </a:tcPr>
                </a:tc>
                <a:extLst>
                  <a:ext uri="{0D108BD9-81ED-4DB2-BD59-A6C34878D82A}">
                    <a16:rowId xmlns:a16="http://schemas.microsoft.com/office/drawing/2014/main" val="2296028635"/>
                  </a:ext>
                </a:extLst>
              </a:tr>
              <a:tr h="155432">
                <a:tc>
                  <a:txBody>
                    <a:bodyPr/>
                    <a:lstStyle/>
                    <a:p>
                      <a:pPr algn="l" fontAlgn="b"/>
                      <a:r>
                        <a:rPr lang="es-MX" sz="1050" b="0" i="0" u="none" strike="noStrike" dirty="0">
                          <a:solidFill>
                            <a:srgbClr val="000000"/>
                          </a:solidFill>
                          <a:effectLst/>
                          <a:latin typeface="Montserrat" panose="02000505000000020004" pitchFamily="2" charset="0"/>
                        </a:rPr>
                        <a:t>4000 </a:t>
                      </a:r>
                      <a:r>
                        <a:rPr lang="es-MX" sz="1050" b="0" i="0" u="none" strike="noStrike" dirty="0" err="1">
                          <a:solidFill>
                            <a:srgbClr val="000000"/>
                          </a:solidFill>
                          <a:effectLst/>
                          <a:latin typeface="Montserrat" panose="02000505000000020004" pitchFamily="2" charset="0"/>
                        </a:rPr>
                        <a:t>Transf</a:t>
                      </a:r>
                      <a:r>
                        <a:rPr lang="es-MX" sz="1050" b="0" i="0" u="none" strike="noStrike" dirty="0">
                          <a:solidFill>
                            <a:srgbClr val="000000"/>
                          </a:solidFill>
                          <a:effectLst/>
                          <a:latin typeface="Montserrat" panose="02000505000000020004" pitchFamily="2" charset="0"/>
                        </a:rPr>
                        <a:t>., </a:t>
                      </a:r>
                      <a:r>
                        <a:rPr lang="es-MX" sz="1050" b="0" i="0" u="none" strike="noStrike" dirty="0" err="1">
                          <a:solidFill>
                            <a:srgbClr val="000000"/>
                          </a:solidFill>
                          <a:effectLst/>
                          <a:latin typeface="Montserrat" panose="02000505000000020004" pitchFamily="2" charset="0"/>
                        </a:rPr>
                        <a:t>asig</a:t>
                      </a:r>
                      <a:r>
                        <a:rPr lang="es-MX" sz="1050" b="0" i="0" u="none" strike="noStrike" dirty="0">
                          <a:solidFill>
                            <a:srgbClr val="000000"/>
                          </a:solidFill>
                          <a:effectLst/>
                          <a:latin typeface="Montserrat" panose="02000505000000020004" pitchFamily="2" charset="0"/>
                        </a:rPr>
                        <a:t>, subsidios y otras ayudas</a:t>
                      </a:r>
                    </a:p>
                  </a:txBody>
                  <a:tcPr marL="9525" marR="9525" marT="9525"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16.91</a:t>
                      </a:r>
                    </a:p>
                  </a:txBody>
                  <a:tcPr marL="0" marR="0" marT="0" marB="0">
                    <a:lnL>
                      <a:noFill/>
                    </a:lnL>
                    <a:lnR>
                      <a:noFill/>
                    </a:lnR>
                    <a:lnT>
                      <a:noFill/>
                    </a:lnT>
                    <a:lnB>
                      <a:noFill/>
                    </a:lnB>
                  </a:tcPr>
                </a:tc>
                <a:tc>
                  <a:txBody>
                    <a:bodyPr/>
                    <a:lstStyle/>
                    <a:p>
                      <a:pPr algn="r" fontAlgn="b"/>
                      <a:r>
                        <a:rPr lang="es-MX" sz="1050" b="0" i="0" u="none" strike="noStrike" kern="1200">
                          <a:solidFill>
                            <a:srgbClr val="000000"/>
                          </a:solidFill>
                          <a:effectLst/>
                          <a:latin typeface="Montserrat" panose="02000505000000020004" pitchFamily="2" charset="0"/>
                          <a:ea typeface="+mn-ea"/>
                          <a:cs typeface="+mn-cs"/>
                        </a:rPr>
                        <a:t>16.91</a:t>
                      </a:r>
                    </a:p>
                  </a:txBody>
                  <a:tcPr marL="0" marR="0" marT="0"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20.71</a:t>
                      </a:r>
                    </a:p>
                  </a:txBody>
                  <a:tcPr marL="0" marR="0" marT="0" marB="0">
                    <a:lnL>
                      <a:noFill/>
                    </a:lnL>
                    <a:lnR>
                      <a:noFill/>
                    </a:lnR>
                    <a:lnT>
                      <a:noFill/>
                    </a:lnT>
                    <a:lnB>
                      <a:noFill/>
                    </a:lnB>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                 3.80 </a:t>
                      </a:r>
                    </a:p>
                  </a:txBody>
                  <a:tcPr marL="0" marR="0" marT="0" marB="0">
                    <a:lnL>
                      <a:noFill/>
                    </a:lnL>
                    <a:lnR>
                      <a:noFill/>
                    </a:lnR>
                    <a:lnT>
                      <a:noFill/>
                    </a:lnT>
                    <a:lnB>
                      <a:noFill/>
                    </a:lnB>
                  </a:tcPr>
                </a:tc>
                <a:tc>
                  <a:txBody>
                    <a:bodyPr/>
                    <a:lstStyle/>
                    <a:p>
                      <a:pPr algn="r" fontAlgn="b"/>
                      <a:r>
                        <a:rPr lang="es-MX" sz="1100" b="0" i="0" u="none" strike="noStrike" dirty="0">
                          <a:solidFill>
                            <a:srgbClr val="000000"/>
                          </a:solidFill>
                          <a:effectLst/>
                          <a:latin typeface="Montserrat" panose="02000505000000020004" pitchFamily="2" charset="0"/>
                        </a:rPr>
                        <a:t>22.50%</a:t>
                      </a:r>
                    </a:p>
                  </a:txBody>
                  <a:tcPr marL="0" marR="0" marT="0" marB="0" anchor="b">
                    <a:lnL>
                      <a:noFill/>
                    </a:lnL>
                    <a:lnR>
                      <a:noFill/>
                    </a:lnR>
                    <a:lnT>
                      <a:noFill/>
                    </a:lnT>
                    <a:lnB>
                      <a:noFill/>
                    </a:lnB>
                  </a:tcPr>
                </a:tc>
                <a:extLst>
                  <a:ext uri="{0D108BD9-81ED-4DB2-BD59-A6C34878D82A}">
                    <a16:rowId xmlns:a16="http://schemas.microsoft.com/office/drawing/2014/main" val="283592000"/>
                  </a:ext>
                </a:extLst>
              </a:tr>
              <a:tr h="168911">
                <a:tc>
                  <a:txBody>
                    <a:bodyPr/>
                    <a:lstStyle/>
                    <a:p>
                      <a:pPr algn="l" fontAlgn="b"/>
                      <a:r>
                        <a:rPr lang="es-MX" sz="1050" b="1" i="0" u="none" strike="noStrike" dirty="0">
                          <a:solidFill>
                            <a:srgbClr val="000000"/>
                          </a:solidFill>
                          <a:effectLst/>
                          <a:latin typeface="Montserrat" panose="02000505000000020004" pitchFamily="2" charset="0"/>
                        </a:rPr>
                        <a:t>Total </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fontAlgn="b"/>
                      <a:r>
                        <a:rPr lang="es-MX" sz="1050" b="1" i="0" u="none" strike="noStrike" kern="1200" dirty="0">
                          <a:solidFill>
                            <a:srgbClr val="000000"/>
                          </a:solidFill>
                          <a:effectLst/>
                          <a:latin typeface="Montserrat" panose="02000505000000020004" pitchFamily="2" charset="0"/>
                          <a:ea typeface="+mn-ea"/>
                          <a:cs typeface="+mn-cs"/>
                        </a:rPr>
                        <a:t>408.11</a:t>
                      </a:r>
                    </a:p>
                  </a:txBody>
                  <a:tcPr marL="0" marR="0" marT="0" marB="0">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fontAlgn="b"/>
                      <a:r>
                        <a:rPr lang="es-MX" sz="1050" b="1" i="0" u="none" strike="noStrike" kern="1200" dirty="0">
                          <a:solidFill>
                            <a:srgbClr val="000000"/>
                          </a:solidFill>
                          <a:effectLst/>
                          <a:latin typeface="Montserrat" panose="02000505000000020004" pitchFamily="2" charset="0"/>
                          <a:ea typeface="+mn-ea"/>
                          <a:cs typeface="+mn-cs"/>
                        </a:rPr>
                        <a:t>413.83</a:t>
                      </a:r>
                    </a:p>
                  </a:txBody>
                  <a:tcPr marL="0" marR="0" marT="0" marB="0">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fontAlgn="b"/>
                      <a:r>
                        <a:rPr lang="es-MX" sz="1050" b="1" i="0" u="none" strike="noStrike" kern="1200" dirty="0">
                          <a:solidFill>
                            <a:srgbClr val="000000"/>
                          </a:solidFill>
                          <a:effectLst/>
                          <a:latin typeface="Montserrat" panose="02000505000000020004" pitchFamily="2" charset="0"/>
                          <a:ea typeface="+mn-ea"/>
                          <a:cs typeface="+mn-cs"/>
                        </a:rPr>
                        <a:t>    416.83 </a:t>
                      </a:r>
                    </a:p>
                  </a:txBody>
                  <a:tcPr marL="0" marR="0" marT="0" marB="0">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fontAlgn="b"/>
                      <a:r>
                        <a:rPr lang="es-MX" sz="1050" b="0" i="0" u="none" strike="noStrike" kern="1200" dirty="0">
                          <a:solidFill>
                            <a:srgbClr val="000000"/>
                          </a:solidFill>
                          <a:effectLst/>
                          <a:latin typeface="Montserrat" panose="02000505000000020004" pitchFamily="2" charset="0"/>
                          <a:ea typeface="+mn-ea"/>
                          <a:cs typeface="+mn-cs"/>
                        </a:rPr>
                        <a:t>                  </a:t>
                      </a:r>
                      <a:r>
                        <a:rPr lang="es-MX" sz="1050" b="1" i="0" u="none" strike="noStrike" kern="1200" dirty="0">
                          <a:solidFill>
                            <a:srgbClr val="000000"/>
                          </a:solidFill>
                          <a:effectLst/>
                          <a:latin typeface="Montserrat" panose="02000505000000020004" pitchFamily="2" charset="0"/>
                          <a:ea typeface="+mn-ea"/>
                          <a:cs typeface="+mn-cs"/>
                        </a:rPr>
                        <a:t>8.72</a:t>
                      </a:r>
                      <a:r>
                        <a:rPr lang="es-MX" sz="1050" b="0" i="0" u="none" strike="noStrike" kern="1200" dirty="0">
                          <a:solidFill>
                            <a:srgbClr val="000000"/>
                          </a:solidFill>
                          <a:effectLst/>
                          <a:latin typeface="Montserrat" panose="02000505000000020004" pitchFamily="2" charset="0"/>
                          <a:ea typeface="+mn-ea"/>
                          <a:cs typeface="+mn-cs"/>
                        </a:rPr>
                        <a:t> </a:t>
                      </a:r>
                    </a:p>
                  </a:txBody>
                  <a:tcPr marL="0" marR="0" marT="0" marB="0">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r" fontAlgn="b"/>
                      <a:r>
                        <a:rPr lang="es-MX" sz="1100" b="1" i="0" u="none" strike="noStrike" dirty="0">
                          <a:solidFill>
                            <a:srgbClr val="000000"/>
                          </a:solidFill>
                          <a:effectLst/>
                          <a:latin typeface="Montserrat" panose="02000505000000020004" pitchFamily="2" charset="0"/>
                        </a:rPr>
                        <a:t>2.14%</a:t>
                      </a:r>
                    </a:p>
                  </a:txBody>
                  <a:tcPr marL="0" marR="0" marT="0" marB="0" anchor="b">
                    <a:lnL>
                      <a:noFill/>
                    </a:lnL>
                    <a:lnR>
                      <a:noFill/>
                    </a:lnR>
                    <a:lnT>
                      <a:noFill/>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05878351"/>
                  </a:ext>
                </a:extLst>
              </a:tr>
            </a:tbl>
          </a:graphicData>
        </a:graphic>
      </p:graphicFrame>
      <p:sp>
        <p:nvSpPr>
          <p:cNvPr id="9" name="CuadroTexto 8">
            <a:extLst>
              <a:ext uri="{FF2B5EF4-FFF2-40B4-BE49-F238E27FC236}">
                <a16:creationId xmlns:a16="http://schemas.microsoft.com/office/drawing/2014/main" id="{CCF54ED3-DB5C-4FC3-A53D-9F2EA5C47574}"/>
              </a:ext>
            </a:extLst>
          </p:cNvPr>
          <p:cNvSpPr txBox="1"/>
          <p:nvPr/>
        </p:nvSpPr>
        <p:spPr>
          <a:xfrm>
            <a:off x="8649478" y="1800480"/>
            <a:ext cx="3418697" cy="3093154"/>
          </a:xfrm>
          <a:prstGeom prst="rect">
            <a:avLst/>
          </a:prstGeom>
          <a:noFill/>
        </p:spPr>
        <p:txBody>
          <a:bodyPr wrap="square" rtlCol="0">
            <a:spAutoFit/>
          </a:bodyPr>
          <a:lstStyle/>
          <a:p>
            <a:pPr algn="just"/>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El APPEF 2022 muestra un incremento de </a:t>
            </a:r>
            <a:r>
              <a:rPr lang="es-MX" sz="1500" b="1"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8.72 MDP </a:t>
            </a: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respecto al presupuesto autorizado 2021, principalmente en capítulo 1000 por el incremento salarial 2021 y en becas del capítulo 4000 (recursos propios), por efecto de exención de cobro de colegiatura e inscripción. </a:t>
            </a:r>
          </a:p>
          <a:p>
            <a:pPr algn="just"/>
            <a:endPar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endParaRPr>
          </a:p>
          <a:p>
            <a:pPr algn="just"/>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El incremento porcentual total nominal es de </a:t>
            </a:r>
            <a:r>
              <a:rPr lang="es-MX" sz="1500" b="1"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2.14%</a:t>
            </a:r>
            <a:r>
              <a:rPr lang="es-MX" sz="1500" dirty="0">
                <a:solidFill>
                  <a:schemeClr val="tx1">
                    <a:lumMod val="65000"/>
                    <a:lumOff val="35000"/>
                  </a:schemeClr>
                </a:solidFill>
                <a:latin typeface="Montserrat" panose="02000505000000020004" pitchFamily="2" charset="0"/>
                <a:ea typeface="Cambria" panose="02040503050406030204" pitchFamily="18" charset="0"/>
                <a:cs typeface="Arial" panose="020B0604020202020204" pitchFamily="34" charset="0"/>
              </a:rPr>
              <a:t>.</a:t>
            </a:r>
          </a:p>
        </p:txBody>
      </p:sp>
      <p:graphicFrame>
        <p:nvGraphicFramePr>
          <p:cNvPr id="12" name="Gráfico 11">
            <a:extLst>
              <a:ext uri="{FF2B5EF4-FFF2-40B4-BE49-F238E27FC236}">
                <a16:creationId xmlns:a16="http://schemas.microsoft.com/office/drawing/2014/main" id="{72AA36A1-AA73-4775-B2AE-8264681FB028}"/>
              </a:ext>
            </a:extLst>
          </p:cNvPr>
          <p:cNvGraphicFramePr>
            <a:graphicFrameLocks/>
          </p:cNvGraphicFramePr>
          <p:nvPr>
            <p:extLst>
              <p:ext uri="{D42A27DB-BD31-4B8C-83A1-F6EECF244321}">
                <p14:modId xmlns:p14="http://schemas.microsoft.com/office/powerpoint/2010/main" val="1202443501"/>
              </p:ext>
            </p:extLst>
          </p:nvPr>
        </p:nvGraphicFramePr>
        <p:xfrm>
          <a:off x="633729" y="3833288"/>
          <a:ext cx="7810474" cy="2794663"/>
        </p:xfrm>
        <a:graphic>
          <a:graphicData uri="http://schemas.openxmlformats.org/drawingml/2006/chart">
            <c:chart xmlns:c="http://schemas.openxmlformats.org/drawingml/2006/chart" xmlns:r="http://schemas.openxmlformats.org/officeDocument/2006/relationships" r:id="rId2"/>
          </a:graphicData>
        </a:graphic>
      </p:graphicFrame>
      <p:sp>
        <p:nvSpPr>
          <p:cNvPr id="13" name="CuadroTexto 12">
            <a:extLst>
              <a:ext uri="{FF2B5EF4-FFF2-40B4-BE49-F238E27FC236}">
                <a16:creationId xmlns:a16="http://schemas.microsoft.com/office/drawing/2014/main" id="{CF90894D-A755-4576-B647-1C5EEBB26534}"/>
              </a:ext>
            </a:extLst>
          </p:cNvPr>
          <p:cNvSpPr txBox="1"/>
          <p:nvPr/>
        </p:nvSpPr>
        <p:spPr>
          <a:xfrm>
            <a:off x="633728" y="3299663"/>
            <a:ext cx="6097554" cy="215444"/>
          </a:xfrm>
          <a:prstGeom prst="rect">
            <a:avLst/>
          </a:prstGeom>
          <a:noFill/>
        </p:spPr>
        <p:txBody>
          <a:bodyPr wrap="square">
            <a:spAutoFit/>
          </a:bodyPr>
          <a:lstStyle/>
          <a:p>
            <a:pPr algn="just"/>
            <a:r>
              <a:rPr lang="es-MX" sz="800" baseline="30000" dirty="0">
                <a:latin typeface="Montserrat" panose="02000505000000020004" pitchFamily="2" charset="0"/>
              </a:rPr>
              <a:t>1 </a:t>
            </a:r>
            <a:r>
              <a:rPr lang="es-MX" sz="800" dirty="0">
                <a:latin typeface="Montserrat" panose="02000505000000020004" pitchFamily="2" charset="0"/>
              </a:rPr>
              <a:t>Comparativo del presupuesto autorizado 2021 vs APPEF 2022</a:t>
            </a:r>
          </a:p>
        </p:txBody>
      </p:sp>
    </p:spTree>
    <p:extLst>
      <p:ext uri="{BB962C8B-B14F-4D97-AF65-F5344CB8AC3E}">
        <p14:creationId xmlns:p14="http://schemas.microsoft.com/office/powerpoint/2010/main" val="3121535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Gráfico 18">
            <a:extLst>
              <a:ext uri="{FF2B5EF4-FFF2-40B4-BE49-F238E27FC236}">
                <a16:creationId xmlns:a16="http://schemas.microsoft.com/office/drawing/2014/main" id="{6F562868-94C0-4A0C-9268-2DDE3C6F1535}"/>
              </a:ext>
            </a:extLst>
          </p:cNvPr>
          <p:cNvGraphicFramePr>
            <a:graphicFrameLocks/>
          </p:cNvGraphicFramePr>
          <p:nvPr/>
        </p:nvGraphicFramePr>
        <p:xfrm>
          <a:off x="8125044" y="3270013"/>
          <a:ext cx="3990392" cy="2758440"/>
        </p:xfrm>
        <a:graphic>
          <a:graphicData uri="http://schemas.openxmlformats.org/drawingml/2006/chart">
            <c:chart xmlns:c="http://schemas.openxmlformats.org/drawingml/2006/chart" xmlns:r="http://schemas.openxmlformats.org/officeDocument/2006/relationships" r:id="rId2"/>
          </a:graphicData>
        </a:graphic>
      </p:graphicFrame>
      <p:sp>
        <p:nvSpPr>
          <p:cNvPr id="2" name="Título 1">
            <a:extLst>
              <a:ext uri="{FF2B5EF4-FFF2-40B4-BE49-F238E27FC236}">
                <a16:creationId xmlns:a16="http://schemas.microsoft.com/office/drawing/2014/main" id="{BADC3205-1E73-46AF-BD63-6FADE11E9988}"/>
              </a:ext>
            </a:extLst>
          </p:cNvPr>
          <p:cNvSpPr>
            <a:spLocks noGrp="1"/>
          </p:cNvSpPr>
          <p:nvPr>
            <p:ph type="title"/>
          </p:nvPr>
        </p:nvSpPr>
        <p:spPr/>
        <p:txBody>
          <a:bodyPr/>
          <a:lstStyle/>
          <a:p>
            <a:r>
              <a:rPr lang="es-MX" dirty="0">
                <a:solidFill>
                  <a:schemeClr val="tx1">
                    <a:lumMod val="50000"/>
                    <a:lumOff val="50000"/>
                  </a:schemeClr>
                </a:solidFill>
              </a:rPr>
              <a:t>APPEF 2022 por fuente de financiamiento</a:t>
            </a:r>
          </a:p>
        </p:txBody>
      </p:sp>
      <p:graphicFrame>
        <p:nvGraphicFramePr>
          <p:cNvPr id="4" name="Tabla 3">
            <a:extLst>
              <a:ext uri="{FF2B5EF4-FFF2-40B4-BE49-F238E27FC236}">
                <a16:creationId xmlns:a16="http://schemas.microsoft.com/office/drawing/2014/main" id="{A4D17FA0-09B0-46C2-BF5E-B9A1A9198AC4}"/>
              </a:ext>
            </a:extLst>
          </p:cNvPr>
          <p:cNvGraphicFramePr>
            <a:graphicFrameLocks noGrp="1"/>
          </p:cNvGraphicFramePr>
          <p:nvPr>
            <p:extLst>
              <p:ext uri="{D42A27DB-BD31-4B8C-83A1-F6EECF244321}">
                <p14:modId xmlns:p14="http://schemas.microsoft.com/office/powerpoint/2010/main" val="1032638597"/>
              </p:ext>
            </p:extLst>
          </p:nvPr>
        </p:nvGraphicFramePr>
        <p:xfrm>
          <a:off x="531102" y="2939924"/>
          <a:ext cx="7287951" cy="2930446"/>
        </p:xfrm>
        <a:graphic>
          <a:graphicData uri="http://schemas.openxmlformats.org/drawingml/2006/table">
            <a:tbl>
              <a:tblPr>
                <a:tableStyleId>{5C22544A-7EE6-4342-B048-85BDC9FD1C3A}</a:tableStyleId>
              </a:tblPr>
              <a:tblGrid>
                <a:gridCol w="3561477">
                  <a:extLst>
                    <a:ext uri="{9D8B030D-6E8A-4147-A177-3AD203B41FA5}">
                      <a16:colId xmlns:a16="http://schemas.microsoft.com/office/drawing/2014/main" val="2849749918"/>
                    </a:ext>
                  </a:extLst>
                </a:gridCol>
                <a:gridCol w="771947">
                  <a:extLst>
                    <a:ext uri="{9D8B030D-6E8A-4147-A177-3AD203B41FA5}">
                      <a16:colId xmlns:a16="http://schemas.microsoft.com/office/drawing/2014/main" val="4065442813"/>
                    </a:ext>
                  </a:extLst>
                </a:gridCol>
                <a:gridCol w="857250">
                  <a:extLst>
                    <a:ext uri="{9D8B030D-6E8A-4147-A177-3AD203B41FA5}">
                      <a16:colId xmlns:a16="http://schemas.microsoft.com/office/drawing/2014/main" val="770348165"/>
                    </a:ext>
                  </a:extLst>
                </a:gridCol>
                <a:gridCol w="571500">
                  <a:extLst>
                    <a:ext uri="{9D8B030D-6E8A-4147-A177-3AD203B41FA5}">
                      <a16:colId xmlns:a16="http://schemas.microsoft.com/office/drawing/2014/main" val="3135447679"/>
                    </a:ext>
                  </a:extLst>
                </a:gridCol>
                <a:gridCol w="825981">
                  <a:extLst>
                    <a:ext uri="{9D8B030D-6E8A-4147-A177-3AD203B41FA5}">
                      <a16:colId xmlns:a16="http://schemas.microsoft.com/office/drawing/2014/main" val="3348747098"/>
                    </a:ext>
                  </a:extLst>
                </a:gridCol>
                <a:gridCol w="699796">
                  <a:extLst>
                    <a:ext uri="{9D8B030D-6E8A-4147-A177-3AD203B41FA5}">
                      <a16:colId xmlns:a16="http://schemas.microsoft.com/office/drawing/2014/main" val="3688968630"/>
                    </a:ext>
                  </a:extLst>
                </a:gridCol>
              </a:tblGrid>
              <a:tr h="752042">
                <a:tc>
                  <a:txBody>
                    <a:bodyPr/>
                    <a:lstStyle/>
                    <a:p>
                      <a:pPr algn="ctr" fontAlgn="ctr"/>
                      <a:r>
                        <a:rPr lang="es-MX" sz="1050" u="none" strike="noStrike" dirty="0">
                          <a:solidFill>
                            <a:schemeClr val="bg1"/>
                          </a:solidFill>
                          <a:effectLst/>
                          <a:latin typeface="Montserrat" panose="02000505000000020004" pitchFamily="2" charset="0"/>
                        </a:rPr>
                        <a:t>Fuente de Financiamiento / Capítulo </a:t>
                      </a:r>
                      <a:endParaRPr lang="es-MX" sz="1050" b="1" i="0" u="none" strike="noStrike" dirty="0">
                        <a:solidFill>
                          <a:schemeClr val="bg1"/>
                        </a:solidFill>
                        <a:effectLst/>
                        <a:latin typeface="Montserrat" panose="02000505000000020004" pitchFamily="2" charset="0"/>
                      </a:endParaRPr>
                    </a:p>
                  </a:txBody>
                  <a:tcPr marL="7115" marR="7115" marT="7115" marB="0" anchor="ctr">
                    <a:solidFill>
                      <a:srgbClr val="064B2A"/>
                    </a:solidFill>
                  </a:tcPr>
                </a:tc>
                <a:tc>
                  <a:txBody>
                    <a:bodyPr/>
                    <a:lstStyle/>
                    <a:p>
                      <a:pPr algn="ctr" fontAlgn="ctr"/>
                      <a:r>
                        <a:rPr lang="es-MX" sz="1050" u="none" strike="noStrike" dirty="0">
                          <a:solidFill>
                            <a:schemeClr val="bg1"/>
                          </a:solidFill>
                          <a:effectLst/>
                          <a:latin typeface="Montserrat" panose="02000505000000020004" pitchFamily="2" charset="0"/>
                        </a:rPr>
                        <a:t>Autorizado 2021</a:t>
                      </a:r>
                      <a:endParaRPr lang="es-MX" sz="1050" b="1" i="0" u="none" strike="noStrike" dirty="0">
                        <a:solidFill>
                          <a:schemeClr val="bg1"/>
                        </a:solidFill>
                        <a:effectLst/>
                        <a:latin typeface="Montserrat" panose="02000505000000020004" pitchFamily="2" charset="0"/>
                      </a:endParaRPr>
                    </a:p>
                  </a:txBody>
                  <a:tcPr marL="7115" marR="7115" marT="7115" marB="0" anchor="ctr">
                    <a:solidFill>
                      <a:srgbClr val="064B2A"/>
                    </a:solidFill>
                  </a:tcPr>
                </a:tc>
                <a:tc>
                  <a:txBody>
                    <a:bodyPr/>
                    <a:lstStyle/>
                    <a:p>
                      <a:pPr algn="ctr" fontAlgn="ctr"/>
                      <a:r>
                        <a:rPr lang="es-MX" sz="1050" b="0" i="0" u="none" strike="noStrike" dirty="0">
                          <a:solidFill>
                            <a:schemeClr val="bg1"/>
                          </a:solidFill>
                          <a:effectLst/>
                          <a:latin typeface="Montserrat" panose="02000505000000020004" pitchFamily="2" charset="0"/>
                        </a:rPr>
                        <a:t>Modificado 2021</a:t>
                      </a:r>
                    </a:p>
                  </a:txBody>
                  <a:tcPr marL="7115" marR="7115" marT="7115" marB="0" anchor="ctr">
                    <a:solidFill>
                      <a:srgbClr val="064B2A"/>
                    </a:solidFill>
                  </a:tcPr>
                </a:tc>
                <a:tc>
                  <a:txBody>
                    <a:bodyPr/>
                    <a:lstStyle/>
                    <a:p>
                      <a:pPr algn="ctr" fontAlgn="ctr"/>
                      <a:r>
                        <a:rPr lang="es-MX" sz="1050" u="none" strike="noStrike" dirty="0">
                          <a:solidFill>
                            <a:schemeClr val="bg1"/>
                          </a:solidFill>
                          <a:effectLst/>
                          <a:latin typeface="Montserrat" panose="02000505000000020004" pitchFamily="2" charset="0"/>
                        </a:rPr>
                        <a:t>APPEF 2022</a:t>
                      </a:r>
                      <a:endParaRPr lang="es-MX" sz="1050" b="1" i="0" u="none" strike="noStrike" dirty="0">
                        <a:solidFill>
                          <a:schemeClr val="bg1"/>
                        </a:solidFill>
                        <a:effectLst/>
                        <a:latin typeface="Montserrat" panose="02000505000000020004" pitchFamily="2" charset="0"/>
                      </a:endParaRPr>
                    </a:p>
                  </a:txBody>
                  <a:tcPr marL="7115" marR="7115" marT="7115" marB="0" anchor="ctr">
                    <a:solidFill>
                      <a:srgbClr val="064B2A"/>
                    </a:solidFill>
                  </a:tcPr>
                </a:tc>
                <a:tc>
                  <a:txBody>
                    <a:bodyPr/>
                    <a:lstStyle/>
                    <a:p>
                      <a:pPr algn="ctr" fontAlgn="ctr"/>
                      <a:r>
                        <a:rPr lang="es-MX" sz="1050" u="none" strike="noStrike" dirty="0">
                          <a:solidFill>
                            <a:schemeClr val="bg1"/>
                          </a:solidFill>
                          <a:effectLst/>
                          <a:latin typeface="Montserrat" panose="02000505000000020004" pitchFamily="2" charset="0"/>
                        </a:rPr>
                        <a:t>Variación 2022 vs 2021 (absoluto)</a:t>
                      </a:r>
                      <a:r>
                        <a:rPr lang="es-MX" sz="1050" u="none" strike="noStrike" baseline="30000" dirty="0">
                          <a:solidFill>
                            <a:schemeClr val="bg1"/>
                          </a:solidFill>
                          <a:effectLst/>
                          <a:latin typeface="Montserrat" panose="02000505000000020004" pitchFamily="2" charset="0"/>
                        </a:rPr>
                        <a:t>1</a:t>
                      </a:r>
                      <a:endParaRPr lang="es-MX" sz="1050" b="1" i="0" u="none" strike="noStrike" baseline="30000" dirty="0">
                        <a:solidFill>
                          <a:schemeClr val="bg1"/>
                        </a:solidFill>
                        <a:effectLst/>
                        <a:latin typeface="Montserrat" panose="02000505000000020004" pitchFamily="2" charset="0"/>
                      </a:endParaRPr>
                    </a:p>
                  </a:txBody>
                  <a:tcPr marL="7115" marR="7115" marT="7115" marB="0" anchor="ctr">
                    <a:solidFill>
                      <a:srgbClr val="064B2A"/>
                    </a:solidFill>
                  </a:tcPr>
                </a:tc>
                <a:tc>
                  <a:txBody>
                    <a:bodyPr/>
                    <a:lstStyle/>
                    <a:p>
                      <a:pPr algn="ctr" fontAlgn="ctr"/>
                      <a:r>
                        <a:rPr lang="es-MX" sz="1050" u="none" strike="noStrike" dirty="0">
                          <a:solidFill>
                            <a:schemeClr val="bg1"/>
                          </a:solidFill>
                          <a:effectLst/>
                          <a:latin typeface="Montserrat" panose="02000505000000020004" pitchFamily="2" charset="0"/>
                        </a:rPr>
                        <a:t>Variación 2022 vs 2021 (%)</a:t>
                      </a:r>
                      <a:r>
                        <a:rPr lang="es-MX" sz="1050" u="none" strike="noStrike" baseline="30000" dirty="0">
                          <a:solidFill>
                            <a:schemeClr val="bg1"/>
                          </a:solidFill>
                          <a:effectLst/>
                          <a:latin typeface="Montserrat" panose="02000505000000020004" pitchFamily="2" charset="0"/>
                        </a:rPr>
                        <a:t>1</a:t>
                      </a:r>
                      <a:endParaRPr lang="es-MX" sz="1050" b="1" i="0" u="none" strike="noStrike" baseline="30000" dirty="0">
                        <a:solidFill>
                          <a:schemeClr val="bg1"/>
                        </a:solidFill>
                        <a:effectLst/>
                        <a:latin typeface="Montserrat" panose="02000505000000020004" pitchFamily="2" charset="0"/>
                      </a:endParaRPr>
                    </a:p>
                  </a:txBody>
                  <a:tcPr marL="7115" marR="7115" marT="7115" marB="0" anchor="ctr">
                    <a:solidFill>
                      <a:srgbClr val="064B2A"/>
                    </a:solidFill>
                  </a:tcPr>
                </a:tc>
                <a:extLst>
                  <a:ext uri="{0D108BD9-81ED-4DB2-BD59-A6C34878D82A}">
                    <a16:rowId xmlns:a16="http://schemas.microsoft.com/office/drawing/2014/main" val="1929285735"/>
                  </a:ext>
                </a:extLst>
              </a:tr>
              <a:tr h="197012">
                <a:tc>
                  <a:txBody>
                    <a:bodyPr/>
                    <a:lstStyle/>
                    <a:p>
                      <a:pPr algn="l" fontAlgn="b"/>
                      <a:r>
                        <a:rPr lang="es-MX" sz="1050" b="1" u="none" strike="noStrike" dirty="0">
                          <a:effectLst/>
                          <a:latin typeface="Montserrat" panose="02000505000000020004" pitchFamily="2" charset="0"/>
                        </a:rPr>
                        <a:t>Recursos Fiscales</a:t>
                      </a:r>
                      <a:endParaRPr lang="es-MX" sz="1050" b="1" i="0" u="none" strike="noStrike" dirty="0">
                        <a:solidFill>
                          <a:srgbClr val="000000"/>
                        </a:solidFill>
                        <a:effectLst/>
                        <a:latin typeface="Montserrat" panose="02000505000000020004" pitchFamily="2" charset="0"/>
                      </a:endParaRPr>
                    </a:p>
                  </a:txBody>
                  <a:tcPr marL="7115" marR="7115" marT="711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392.59</a:t>
                      </a:r>
                    </a:p>
                  </a:txBody>
                  <a:tcPr marL="9525" marR="9525" marT="952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398.31</a:t>
                      </a:r>
                    </a:p>
                  </a:txBody>
                  <a:tcPr marL="9525" marR="9525" marT="952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398.31</a:t>
                      </a:r>
                    </a:p>
                  </a:txBody>
                  <a:tcPr marL="9525" marR="9525" marT="9525" marB="0" anchor="b">
                    <a:solidFill>
                      <a:schemeClr val="bg1">
                        <a:lumMod val="95000"/>
                      </a:schemeClr>
                    </a:solidFill>
                  </a:tcPr>
                </a:tc>
                <a:tc>
                  <a:txBody>
                    <a:bodyPr/>
                    <a:lstStyle/>
                    <a:p>
                      <a:pPr algn="r" rtl="0" fontAlgn="b"/>
                      <a:r>
                        <a:rPr lang="es-MX" sz="1050" b="1" i="0" u="none" strike="noStrike" dirty="0">
                          <a:solidFill>
                            <a:srgbClr val="000000"/>
                          </a:solidFill>
                          <a:effectLst/>
                          <a:latin typeface="Montserrat" panose="02000505000000020004" pitchFamily="2" charset="0"/>
                        </a:rPr>
                        <a:t>5.72</a:t>
                      </a:r>
                    </a:p>
                  </a:txBody>
                  <a:tcPr marL="0" marR="0" marT="0" marB="0" anchor="b">
                    <a:solidFill>
                      <a:schemeClr val="bg1">
                        <a:lumMod val="95000"/>
                      </a:schemeClr>
                    </a:solidFill>
                  </a:tcPr>
                </a:tc>
                <a:tc>
                  <a:txBody>
                    <a:bodyPr/>
                    <a:lstStyle/>
                    <a:p>
                      <a:pPr algn="r" rtl="0" fontAlgn="b"/>
                      <a:r>
                        <a:rPr lang="es-MX" sz="1050" b="1" i="0" u="none" strike="noStrike">
                          <a:solidFill>
                            <a:srgbClr val="000000"/>
                          </a:solidFill>
                          <a:effectLst/>
                          <a:latin typeface="Montserrat" panose="02000505000000020004" pitchFamily="2" charset="0"/>
                        </a:rPr>
                        <a:t>1.46%</a:t>
                      </a:r>
                    </a:p>
                  </a:txBody>
                  <a:tcPr marL="0" marR="0" marT="0" marB="0" anchor="b">
                    <a:solidFill>
                      <a:schemeClr val="bg1">
                        <a:lumMod val="95000"/>
                      </a:schemeClr>
                    </a:solidFill>
                  </a:tcPr>
                </a:tc>
                <a:extLst>
                  <a:ext uri="{0D108BD9-81ED-4DB2-BD59-A6C34878D82A}">
                    <a16:rowId xmlns:a16="http://schemas.microsoft.com/office/drawing/2014/main" val="1549381994"/>
                  </a:ext>
                </a:extLst>
              </a:tr>
              <a:tr h="197012">
                <a:tc>
                  <a:txBody>
                    <a:bodyPr/>
                    <a:lstStyle/>
                    <a:p>
                      <a:pPr algn="l" fontAlgn="b"/>
                      <a:r>
                        <a:rPr lang="es-MX" sz="1050" u="none" strike="noStrike" dirty="0">
                          <a:effectLst/>
                          <a:latin typeface="Montserrat" panose="02000505000000020004" pitchFamily="2" charset="0"/>
                        </a:rPr>
                        <a:t>1000 Servicios Personales</a:t>
                      </a:r>
                      <a:r>
                        <a:rPr lang="es-MX" sz="1050" u="none" strike="noStrike" baseline="30000" dirty="0">
                          <a:effectLst/>
                          <a:latin typeface="Montserrat" panose="02000505000000020004" pitchFamily="2" charset="0"/>
                        </a:rPr>
                        <a:t>2</a:t>
                      </a:r>
                      <a:endParaRPr lang="es-MX" sz="1050" b="0" i="0" u="none" strike="noStrike" baseline="30000"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281.68</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287.40</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287.40</a:t>
                      </a:r>
                    </a:p>
                  </a:txBody>
                  <a:tcPr marL="9525" marR="9525" marT="9525" marB="0" anchor="b">
                    <a:noFill/>
                  </a:tcPr>
                </a:tc>
                <a:tc>
                  <a:txBody>
                    <a:bodyPr/>
                    <a:lstStyle/>
                    <a:p>
                      <a:pPr algn="r" rtl="0" fontAlgn="b"/>
                      <a:r>
                        <a:rPr lang="es-MX" sz="1050" b="0" i="0" u="none" strike="noStrike">
                          <a:solidFill>
                            <a:srgbClr val="000000"/>
                          </a:solidFill>
                          <a:effectLst/>
                          <a:latin typeface="Montserrat" panose="02000505000000020004" pitchFamily="2" charset="0"/>
                        </a:rPr>
                        <a:t>5.72</a:t>
                      </a:r>
                    </a:p>
                  </a:txBody>
                  <a:tcPr marL="0" marR="0" marT="0" marB="0" anchor="b">
                    <a:noFill/>
                  </a:tcPr>
                </a:tc>
                <a:tc>
                  <a:txBody>
                    <a:bodyPr/>
                    <a:lstStyle/>
                    <a:p>
                      <a:pPr algn="r" rtl="0" fontAlgn="b"/>
                      <a:r>
                        <a:rPr lang="es-MX" sz="1050" b="0" i="0" u="none" strike="noStrike">
                          <a:solidFill>
                            <a:srgbClr val="000000"/>
                          </a:solidFill>
                          <a:effectLst/>
                          <a:latin typeface="Montserrat" panose="02000505000000020004" pitchFamily="2" charset="0"/>
                        </a:rPr>
                        <a:t>2.03%</a:t>
                      </a:r>
                    </a:p>
                  </a:txBody>
                  <a:tcPr marL="0" marR="0" marT="0" marB="0" anchor="b">
                    <a:noFill/>
                  </a:tcPr>
                </a:tc>
                <a:extLst>
                  <a:ext uri="{0D108BD9-81ED-4DB2-BD59-A6C34878D82A}">
                    <a16:rowId xmlns:a16="http://schemas.microsoft.com/office/drawing/2014/main" val="2541989409"/>
                  </a:ext>
                </a:extLst>
              </a:tr>
              <a:tr h="198421">
                <a:tc>
                  <a:txBody>
                    <a:bodyPr/>
                    <a:lstStyle/>
                    <a:p>
                      <a:pPr algn="l" fontAlgn="b"/>
                      <a:r>
                        <a:rPr lang="es-MX" sz="1050" u="none" strike="noStrike" dirty="0">
                          <a:effectLst/>
                          <a:latin typeface="Montserrat" panose="02000505000000020004" pitchFamily="2" charset="0"/>
                        </a:rPr>
                        <a:t>2000 Materiales y Suministros </a:t>
                      </a:r>
                      <a:endParaRPr lang="es-MX" sz="1050" b="0" i="0" u="none" strike="noStrike"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16.93</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16.77</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17.12</a:t>
                      </a:r>
                    </a:p>
                  </a:txBody>
                  <a:tcPr marL="9525" marR="9525" marT="9525" marB="0" anchor="b">
                    <a:noFill/>
                  </a:tcPr>
                </a:tc>
                <a:tc>
                  <a:txBody>
                    <a:bodyPr/>
                    <a:lstStyle/>
                    <a:p>
                      <a:pPr algn="r" rtl="0" fontAlgn="b"/>
                      <a:r>
                        <a:rPr lang="es-MX" sz="1050" b="0" i="0" u="none" strike="noStrike">
                          <a:solidFill>
                            <a:srgbClr val="000000"/>
                          </a:solidFill>
                          <a:effectLst/>
                          <a:latin typeface="Montserrat" panose="02000505000000020004" pitchFamily="2" charset="0"/>
                        </a:rPr>
                        <a:t>0.20</a:t>
                      </a:r>
                    </a:p>
                  </a:txBody>
                  <a:tcPr marL="0" marR="0" marT="0" marB="0" anchor="b">
                    <a:noFill/>
                  </a:tcPr>
                </a:tc>
                <a:tc>
                  <a:txBody>
                    <a:bodyPr/>
                    <a:lstStyle/>
                    <a:p>
                      <a:pPr algn="r" rtl="0" fontAlgn="b"/>
                      <a:r>
                        <a:rPr lang="es-MX" sz="1050" b="0" i="0" u="none" strike="noStrike" dirty="0">
                          <a:solidFill>
                            <a:srgbClr val="000000"/>
                          </a:solidFill>
                          <a:effectLst/>
                          <a:latin typeface="Montserrat" panose="02000505000000020004" pitchFamily="2" charset="0"/>
                        </a:rPr>
                        <a:t>1.16%</a:t>
                      </a:r>
                    </a:p>
                  </a:txBody>
                  <a:tcPr marL="0" marR="0" marT="0" marB="0" anchor="b">
                    <a:noFill/>
                  </a:tcPr>
                </a:tc>
                <a:extLst>
                  <a:ext uri="{0D108BD9-81ED-4DB2-BD59-A6C34878D82A}">
                    <a16:rowId xmlns:a16="http://schemas.microsoft.com/office/drawing/2014/main" val="2244317453"/>
                  </a:ext>
                </a:extLst>
              </a:tr>
              <a:tr h="197012">
                <a:tc>
                  <a:txBody>
                    <a:bodyPr/>
                    <a:lstStyle/>
                    <a:p>
                      <a:pPr algn="l" fontAlgn="b"/>
                      <a:r>
                        <a:rPr lang="es-MX" sz="1050" u="none" strike="noStrike" dirty="0">
                          <a:effectLst/>
                          <a:latin typeface="Montserrat" panose="02000505000000020004" pitchFamily="2" charset="0"/>
                        </a:rPr>
                        <a:t>3000 Servicios Generales </a:t>
                      </a:r>
                      <a:endParaRPr lang="es-MX" sz="1050" b="0" i="0" u="none" strike="noStrike"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80.08</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80.23</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79.88</a:t>
                      </a:r>
                    </a:p>
                  </a:txBody>
                  <a:tcPr marL="9525" marR="9525" marT="9525" marB="0" anchor="b">
                    <a:noFill/>
                  </a:tcPr>
                </a:tc>
                <a:tc>
                  <a:txBody>
                    <a:bodyPr/>
                    <a:lstStyle/>
                    <a:p>
                      <a:pPr algn="r" rtl="0" fontAlgn="b"/>
                      <a:r>
                        <a:rPr lang="es-MX" sz="1050" b="0" i="0" u="none" strike="noStrike">
                          <a:solidFill>
                            <a:srgbClr val="FF0000"/>
                          </a:solidFill>
                          <a:effectLst/>
                          <a:latin typeface="Montserrat" panose="02000505000000020004" pitchFamily="2" charset="0"/>
                        </a:rPr>
                        <a:t>-0.20</a:t>
                      </a:r>
                    </a:p>
                  </a:txBody>
                  <a:tcPr marL="0" marR="0" marT="0" marB="0" anchor="b">
                    <a:noFill/>
                  </a:tcPr>
                </a:tc>
                <a:tc>
                  <a:txBody>
                    <a:bodyPr/>
                    <a:lstStyle/>
                    <a:p>
                      <a:pPr algn="r" rtl="0" fontAlgn="b"/>
                      <a:r>
                        <a:rPr lang="es-MX" sz="1050" b="0" i="0" u="none" strike="noStrike">
                          <a:solidFill>
                            <a:srgbClr val="FF0000"/>
                          </a:solidFill>
                          <a:effectLst/>
                          <a:latin typeface="Montserrat" panose="02000505000000020004" pitchFamily="2" charset="0"/>
                        </a:rPr>
                        <a:t>-0.25%</a:t>
                      </a:r>
                    </a:p>
                  </a:txBody>
                  <a:tcPr marL="0" marR="0" marT="0" marB="0" anchor="b">
                    <a:noFill/>
                  </a:tcPr>
                </a:tc>
                <a:extLst>
                  <a:ext uri="{0D108BD9-81ED-4DB2-BD59-A6C34878D82A}">
                    <a16:rowId xmlns:a16="http://schemas.microsoft.com/office/drawing/2014/main" val="1768487993"/>
                  </a:ext>
                </a:extLst>
              </a:tr>
              <a:tr h="198421">
                <a:tc>
                  <a:txBody>
                    <a:bodyPr/>
                    <a:lstStyle/>
                    <a:p>
                      <a:pPr algn="l" fontAlgn="b"/>
                      <a:r>
                        <a:rPr lang="es-MX" sz="1050" u="none" strike="noStrike" dirty="0">
                          <a:effectLst/>
                          <a:latin typeface="Montserrat" panose="02000505000000020004" pitchFamily="2" charset="0"/>
                        </a:rPr>
                        <a:t>4000 </a:t>
                      </a:r>
                      <a:r>
                        <a:rPr lang="es-MX" sz="1050" u="none" strike="noStrike" dirty="0" err="1">
                          <a:effectLst/>
                          <a:latin typeface="Montserrat" panose="02000505000000020004" pitchFamily="2" charset="0"/>
                        </a:rPr>
                        <a:t>Transf</a:t>
                      </a:r>
                      <a:r>
                        <a:rPr lang="es-MX" sz="1050" u="none" strike="noStrike" dirty="0">
                          <a:effectLst/>
                          <a:latin typeface="Montserrat" panose="02000505000000020004" pitchFamily="2" charset="0"/>
                        </a:rPr>
                        <a:t>., </a:t>
                      </a:r>
                      <a:r>
                        <a:rPr lang="es-MX" sz="1050" u="none" strike="noStrike" dirty="0" err="1">
                          <a:effectLst/>
                          <a:latin typeface="Montserrat" panose="02000505000000020004" pitchFamily="2" charset="0"/>
                        </a:rPr>
                        <a:t>asig</a:t>
                      </a:r>
                      <a:r>
                        <a:rPr lang="es-MX" sz="1050" u="none" strike="noStrike" dirty="0">
                          <a:effectLst/>
                          <a:latin typeface="Montserrat" panose="02000505000000020004" pitchFamily="2" charset="0"/>
                        </a:rPr>
                        <a:t>., subsidios y otras ayudas</a:t>
                      </a:r>
                      <a:endParaRPr lang="es-MX" sz="1050" b="0" i="0" u="none" strike="noStrike"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13.91</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13.91</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13.91</a:t>
                      </a:r>
                    </a:p>
                  </a:txBody>
                  <a:tcPr marL="9525" marR="9525" marT="9525" marB="0" anchor="b">
                    <a:noFill/>
                  </a:tcPr>
                </a:tc>
                <a:tc>
                  <a:txBody>
                    <a:bodyPr/>
                    <a:lstStyle/>
                    <a:p>
                      <a:pPr algn="r" rtl="0" fontAlgn="b"/>
                      <a:r>
                        <a:rPr lang="es-MX" sz="1050" b="0" i="0" u="none" strike="noStrike">
                          <a:solidFill>
                            <a:srgbClr val="000000"/>
                          </a:solidFill>
                          <a:effectLst/>
                          <a:latin typeface="Montserrat" panose="02000505000000020004" pitchFamily="2" charset="0"/>
                        </a:rPr>
                        <a:t>0.00</a:t>
                      </a:r>
                    </a:p>
                  </a:txBody>
                  <a:tcPr marL="0" marR="0" marT="0" marB="0" anchor="b">
                    <a:noFill/>
                  </a:tcPr>
                </a:tc>
                <a:tc>
                  <a:txBody>
                    <a:bodyPr/>
                    <a:lstStyle/>
                    <a:p>
                      <a:pPr algn="r" rtl="0" fontAlgn="b"/>
                      <a:r>
                        <a:rPr lang="es-MX" sz="1050" b="0" i="0" u="none" strike="noStrike" dirty="0">
                          <a:solidFill>
                            <a:srgbClr val="000000"/>
                          </a:solidFill>
                          <a:effectLst/>
                          <a:latin typeface="Montserrat" panose="02000505000000020004" pitchFamily="2" charset="0"/>
                        </a:rPr>
                        <a:t>0.00%</a:t>
                      </a:r>
                    </a:p>
                  </a:txBody>
                  <a:tcPr marL="0" marR="0" marT="0" marB="0" anchor="b">
                    <a:noFill/>
                  </a:tcPr>
                </a:tc>
                <a:extLst>
                  <a:ext uri="{0D108BD9-81ED-4DB2-BD59-A6C34878D82A}">
                    <a16:rowId xmlns:a16="http://schemas.microsoft.com/office/drawing/2014/main" val="3066683063"/>
                  </a:ext>
                </a:extLst>
              </a:tr>
              <a:tr h="198421">
                <a:tc>
                  <a:txBody>
                    <a:bodyPr/>
                    <a:lstStyle/>
                    <a:p>
                      <a:pPr algn="l" fontAlgn="b"/>
                      <a:r>
                        <a:rPr lang="es-MX" sz="1050" b="1" u="none" strike="noStrike" dirty="0">
                          <a:effectLst/>
                          <a:latin typeface="Montserrat" panose="02000505000000020004" pitchFamily="2" charset="0"/>
                        </a:rPr>
                        <a:t>Recursos Propios</a:t>
                      </a:r>
                      <a:endParaRPr lang="es-MX" sz="1050" b="1" i="0" u="none" strike="noStrike" dirty="0">
                        <a:solidFill>
                          <a:srgbClr val="000000"/>
                        </a:solidFill>
                        <a:effectLst/>
                        <a:latin typeface="Montserrat" panose="02000505000000020004" pitchFamily="2" charset="0"/>
                      </a:endParaRPr>
                    </a:p>
                  </a:txBody>
                  <a:tcPr marL="7115" marR="7115" marT="711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15.52</a:t>
                      </a:r>
                    </a:p>
                  </a:txBody>
                  <a:tcPr marL="9525" marR="9525" marT="952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15.52</a:t>
                      </a:r>
                    </a:p>
                  </a:txBody>
                  <a:tcPr marL="9525" marR="9525" marT="9525" marB="0" anchor="b">
                    <a:solidFill>
                      <a:schemeClr val="bg1">
                        <a:lumMod val="9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18.52</a:t>
                      </a:r>
                    </a:p>
                  </a:txBody>
                  <a:tcPr marL="9525" marR="9525" marT="9525" marB="0" anchor="b">
                    <a:solidFill>
                      <a:schemeClr val="bg1">
                        <a:lumMod val="95000"/>
                      </a:schemeClr>
                    </a:solidFill>
                  </a:tcPr>
                </a:tc>
                <a:tc>
                  <a:txBody>
                    <a:bodyPr/>
                    <a:lstStyle/>
                    <a:p>
                      <a:pPr algn="r" rtl="0" fontAlgn="b"/>
                      <a:r>
                        <a:rPr lang="es-MX" sz="1050" b="1" i="0" u="none" strike="noStrike">
                          <a:solidFill>
                            <a:srgbClr val="000000"/>
                          </a:solidFill>
                          <a:effectLst/>
                          <a:latin typeface="Montserrat" panose="02000505000000020004" pitchFamily="2" charset="0"/>
                        </a:rPr>
                        <a:t>3.00</a:t>
                      </a:r>
                    </a:p>
                  </a:txBody>
                  <a:tcPr marL="0" marR="0" marT="0" marB="0" anchor="b">
                    <a:solidFill>
                      <a:schemeClr val="bg1">
                        <a:lumMod val="95000"/>
                      </a:schemeClr>
                    </a:solidFill>
                  </a:tcPr>
                </a:tc>
                <a:tc>
                  <a:txBody>
                    <a:bodyPr/>
                    <a:lstStyle/>
                    <a:p>
                      <a:pPr algn="r" rtl="0" fontAlgn="b"/>
                      <a:r>
                        <a:rPr lang="es-MX" sz="1050" b="1" i="0" u="none" strike="noStrike" dirty="0">
                          <a:solidFill>
                            <a:srgbClr val="000000"/>
                          </a:solidFill>
                          <a:effectLst/>
                          <a:latin typeface="Montserrat" panose="02000505000000020004" pitchFamily="2" charset="0"/>
                        </a:rPr>
                        <a:t>19.31%</a:t>
                      </a:r>
                    </a:p>
                  </a:txBody>
                  <a:tcPr marL="0" marR="0" marT="0" marB="0" anchor="b">
                    <a:solidFill>
                      <a:schemeClr val="bg1">
                        <a:lumMod val="95000"/>
                      </a:schemeClr>
                    </a:solidFill>
                  </a:tcPr>
                </a:tc>
                <a:extLst>
                  <a:ext uri="{0D108BD9-81ED-4DB2-BD59-A6C34878D82A}">
                    <a16:rowId xmlns:a16="http://schemas.microsoft.com/office/drawing/2014/main" val="2778341928"/>
                  </a:ext>
                </a:extLst>
              </a:tr>
              <a:tr h="198421">
                <a:tc>
                  <a:txBody>
                    <a:bodyPr/>
                    <a:lstStyle/>
                    <a:p>
                      <a:pPr algn="l" fontAlgn="b"/>
                      <a:r>
                        <a:rPr lang="es-MX" sz="1050" u="none" strike="noStrike" dirty="0">
                          <a:effectLst/>
                          <a:latin typeface="Montserrat" panose="02000505000000020004" pitchFamily="2" charset="0"/>
                        </a:rPr>
                        <a:t>1000 Servicios Personales </a:t>
                      </a:r>
                      <a:endParaRPr lang="es-MX" sz="1050" b="0" i="0" u="none" strike="noStrike"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9.60</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9.60</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9.60</a:t>
                      </a:r>
                    </a:p>
                  </a:txBody>
                  <a:tcPr marL="9525" marR="9525" marT="9525" marB="0" anchor="b">
                    <a:noFill/>
                  </a:tcPr>
                </a:tc>
                <a:tc>
                  <a:txBody>
                    <a:bodyPr/>
                    <a:lstStyle/>
                    <a:p>
                      <a:pPr algn="r" rtl="0" fontAlgn="b"/>
                      <a:r>
                        <a:rPr lang="es-MX" sz="1050" b="0" i="0" u="none" strike="noStrike">
                          <a:solidFill>
                            <a:srgbClr val="000000"/>
                          </a:solidFill>
                          <a:effectLst/>
                          <a:latin typeface="Montserrat" panose="02000505000000020004" pitchFamily="2" charset="0"/>
                        </a:rPr>
                        <a:t>0.00</a:t>
                      </a:r>
                    </a:p>
                  </a:txBody>
                  <a:tcPr marL="0" marR="0" marT="0" marB="0" anchor="b">
                    <a:noFill/>
                  </a:tcPr>
                </a:tc>
                <a:tc>
                  <a:txBody>
                    <a:bodyPr/>
                    <a:lstStyle/>
                    <a:p>
                      <a:pPr algn="r" rtl="0" fontAlgn="b"/>
                      <a:r>
                        <a:rPr lang="es-MX" sz="1050" b="0" i="0" u="none" strike="noStrike" dirty="0">
                          <a:solidFill>
                            <a:srgbClr val="000000"/>
                          </a:solidFill>
                          <a:effectLst/>
                          <a:latin typeface="Montserrat" panose="02000505000000020004" pitchFamily="2" charset="0"/>
                        </a:rPr>
                        <a:t>0.00%</a:t>
                      </a:r>
                    </a:p>
                  </a:txBody>
                  <a:tcPr marL="0" marR="0" marT="0" marB="0" anchor="b">
                    <a:noFill/>
                  </a:tcPr>
                </a:tc>
                <a:extLst>
                  <a:ext uri="{0D108BD9-81ED-4DB2-BD59-A6C34878D82A}">
                    <a16:rowId xmlns:a16="http://schemas.microsoft.com/office/drawing/2014/main" val="2209587766"/>
                  </a:ext>
                </a:extLst>
              </a:tr>
              <a:tr h="198421">
                <a:tc>
                  <a:txBody>
                    <a:bodyPr/>
                    <a:lstStyle/>
                    <a:p>
                      <a:pPr algn="l" fontAlgn="b"/>
                      <a:r>
                        <a:rPr lang="es-MX" sz="1050" u="none" strike="noStrike">
                          <a:effectLst/>
                          <a:latin typeface="Montserrat" panose="02000505000000020004" pitchFamily="2" charset="0"/>
                        </a:rPr>
                        <a:t>2000 Materiales y Suministros </a:t>
                      </a:r>
                      <a:endParaRPr lang="es-MX" sz="1050" b="0" i="0" u="none" strike="noStrike">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0.55</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0.55</a:t>
                      </a:r>
                    </a:p>
                  </a:txBody>
                  <a:tcPr marL="9525" marR="9525" marT="952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0.35</a:t>
                      </a:r>
                    </a:p>
                  </a:txBody>
                  <a:tcPr marL="9525" marR="9525" marT="9525" marB="0" anchor="b">
                    <a:noFill/>
                  </a:tcPr>
                </a:tc>
                <a:tc>
                  <a:txBody>
                    <a:bodyPr/>
                    <a:lstStyle/>
                    <a:p>
                      <a:pPr algn="r" rtl="0" fontAlgn="b"/>
                      <a:r>
                        <a:rPr lang="es-MX" sz="1050" b="0" i="0" u="none" strike="noStrike">
                          <a:solidFill>
                            <a:srgbClr val="FF0000"/>
                          </a:solidFill>
                          <a:effectLst/>
                          <a:latin typeface="Montserrat" panose="02000505000000020004" pitchFamily="2" charset="0"/>
                        </a:rPr>
                        <a:t>-0.20</a:t>
                      </a:r>
                    </a:p>
                  </a:txBody>
                  <a:tcPr marL="0" marR="0" marT="0" marB="0" anchor="b">
                    <a:noFill/>
                  </a:tcPr>
                </a:tc>
                <a:tc>
                  <a:txBody>
                    <a:bodyPr/>
                    <a:lstStyle/>
                    <a:p>
                      <a:pPr algn="r" rtl="0" fontAlgn="b"/>
                      <a:r>
                        <a:rPr lang="es-MX" sz="1050" b="0" i="0" u="none" strike="noStrike" dirty="0">
                          <a:solidFill>
                            <a:srgbClr val="FF0000"/>
                          </a:solidFill>
                          <a:effectLst/>
                          <a:latin typeface="Montserrat" panose="02000505000000020004" pitchFamily="2" charset="0"/>
                        </a:rPr>
                        <a:t>-36.93%</a:t>
                      </a:r>
                    </a:p>
                  </a:txBody>
                  <a:tcPr marL="0" marR="0" marT="0" marB="0" anchor="b">
                    <a:noFill/>
                  </a:tcPr>
                </a:tc>
                <a:extLst>
                  <a:ext uri="{0D108BD9-81ED-4DB2-BD59-A6C34878D82A}">
                    <a16:rowId xmlns:a16="http://schemas.microsoft.com/office/drawing/2014/main" val="449220349"/>
                  </a:ext>
                </a:extLst>
              </a:tr>
              <a:tr h="198421">
                <a:tc>
                  <a:txBody>
                    <a:bodyPr/>
                    <a:lstStyle/>
                    <a:p>
                      <a:pPr algn="l" fontAlgn="b"/>
                      <a:r>
                        <a:rPr lang="es-MX" sz="1050" u="none" strike="noStrike">
                          <a:effectLst/>
                          <a:latin typeface="Montserrat" panose="02000505000000020004" pitchFamily="2" charset="0"/>
                        </a:rPr>
                        <a:t>3000 Servicios Generales </a:t>
                      </a:r>
                      <a:endParaRPr lang="es-MX" sz="1050" b="0" i="0" u="none" strike="noStrike">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2.36</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2.36</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1.76</a:t>
                      </a:r>
                    </a:p>
                  </a:txBody>
                  <a:tcPr marL="9525" marR="9525" marT="9525" marB="0" anchor="b">
                    <a:noFill/>
                  </a:tcPr>
                </a:tc>
                <a:tc>
                  <a:txBody>
                    <a:bodyPr/>
                    <a:lstStyle/>
                    <a:p>
                      <a:pPr algn="r" rtl="0" fontAlgn="b"/>
                      <a:r>
                        <a:rPr lang="es-MX" sz="1050" b="0" i="0" u="none" strike="noStrike">
                          <a:solidFill>
                            <a:srgbClr val="FF0000"/>
                          </a:solidFill>
                          <a:effectLst/>
                          <a:latin typeface="Montserrat" panose="02000505000000020004" pitchFamily="2" charset="0"/>
                        </a:rPr>
                        <a:t>-0.60</a:t>
                      </a:r>
                    </a:p>
                  </a:txBody>
                  <a:tcPr marL="0" marR="0" marT="0" marB="0" anchor="b">
                    <a:noFill/>
                  </a:tcPr>
                </a:tc>
                <a:tc>
                  <a:txBody>
                    <a:bodyPr/>
                    <a:lstStyle/>
                    <a:p>
                      <a:pPr algn="r" rtl="0" fontAlgn="b"/>
                      <a:r>
                        <a:rPr lang="es-MX" sz="1050" b="0" i="0" u="none" strike="noStrike" dirty="0">
                          <a:solidFill>
                            <a:srgbClr val="FF0000"/>
                          </a:solidFill>
                          <a:effectLst/>
                          <a:latin typeface="Montserrat" panose="02000505000000020004" pitchFamily="2" charset="0"/>
                        </a:rPr>
                        <a:t>-25.42%</a:t>
                      </a:r>
                    </a:p>
                  </a:txBody>
                  <a:tcPr marL="0" marR="0" marT="0" marB="0" anchor="b">
                    <a:noFill/>
                  </a:tcPr>
                </a:tc>
                <a:extLst>
                  <a:ext uri="{0D108BD9-81ED-4DB2-BD59-A6C34878D82A}">
                    <a16:rowId xmlns:a16="http://schemas.microsoft.com/office/drawing/2014/main" val="1009681201"/>
                  </a:ext>
                </a:extLst>
              </a:tr>
              <a:tr h="198421">
                <a:tc>
                  <a:txBody>
                    <a:bodyPr/>
                    <a:lstStyle/>
                    <a:p>
                      <a:pPr algn="l" fontAlgn="b"/>
                      <a:r>
                        <a:rPr lang="es-MX" sz="1050" u="none" strike="noStrike" dirty="0">
                          <a:effectLst/>
                          <a:latin typeface="Montserrat" panose="02000505000000020004" pitchFamily="2" charset="0"/>
                        </a:rPr>
                        <a:t>4000 </a:t>
                      </a:r>
                      <a:r>
                        <a:rPr lang="es-MX" sz="1050" u="none" strike="noStrike" dirty="0" err="1">
                          <a:effectLst/>
                          <a:latin typeface="Montserrat" panose="02000505000000020004" pitchFamily="2" charset="0"/>
                        </a:rPr>
                        <a:t>Transf</a:t>
                      </a:r>
                      <a:r>
                        <a:rPr lang="es-MX" sz="1050" u="none" strike="noStrike" dirty="0">
                          <a:effectLst/>
                          <a:latin typeface="Montserrat" panose="02000505000000020004" pitchFamily="2" charset="0"/>
                        </a:rPr>
                        <a:t>., </a:t>
                      </a:r>
                      <a:r>
                        <a:rPr lang="es-MX" sz="1050" u="none" strike="noStrike" dirty="0" err="1">
                          <a:effectLst/>
                          <a:latin typeface="Montserrat" panose="02000505000000020004" pitchFamily="2" charset="0"/>
                        </a:rPr>
                        <a:t>asig</a:t>
                      </a:r>
                      <a:r>
                        <a:rPr lang="es-MX" sz="1050" u="none" strike="noStrike" dirty="0">
                          <a:effectLst/>
                          <a:latin typeface="Montserrat" panose="02000505000000020004" pitchFamily="2" charset="0"/>
                        </a:rPr>
                        <a:t>., subsidios y otras ayudas</a:t>
                      </a:r>
                      <a:r>
                        <a:rPr lang="es-MX" sz="1050" u="none" strike="noStrike" baseline="30000" dirty="0">
                          <a:effectLst/>
                          <a:latin typeface="Montserrat" panose="02000505000000020004" pitchFamily="2" charset="0"/>
                        </a:rPr>
                        <a:t>3</a:t>
                      </a:r>
                      <a:endParaRPr lang="es-MX" sz="1050" b="0" i="0" u="none" strike="noStrike" baseline="30000" dirty="0">
                        <a:solidFill>
                          <a:srgbClr val="000000"/>
                        </a:solidFill>
                        <a:effectLst/>
                        <a:latin typeface="Montserrat" panose="02000505000000020004" pitchFamily="2" charset="0"/>
                      </a:endParaRPr>
                    </a:p>
                  </a:txBody>
                  <a:tcPr marL="85379" marR="7115" marT="7115" marB="0" anchor="b">
                    <a:noFill/>
                  </a:tcPr>
                </a:tc>
                <a:tc>
                  <a:txBody>
                    <a:bodyPr/>
                    <a:lstStyle/>
                    <a:p>
                      <a:pPr algn="r" rtl="0" fontAlgn="b"/>
                      <a:r>
                        <a:rPr lang="es-MX" sz="1050" b="0" i="0" u="none" strike="noStrike" kern="1200" dirty="0">
                          <a:solidFill>
                            <a:srgbClr val="000000"/>
                          </a:solidFill>
                          <a:effectLst/>
                          <a:latin typeface="Montserrat" panose="02000505000000020004" pitchFamily="2" charset="0"/>
                          <a:ea typeface="+mn-ea"/>
                          <a:cs typeface="+mn-cs"/>
                        </a:rPr>
                        <a:t>3.00</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3.00</a:t>
                      </a:r>
                    </a:p>
                  </a:txBody>
                  <a:tcPr marL="9525" marR="9525" marT="9525" marB="0" anchor="b">
                    <a:noFill/>
                  </a:tcPr>
                </a:tc>
                <a:tc>
                  <a:txBody>
                    <a:bodyPr/>
                    <a:lstStyle/>
                    <a:p>
                      <a:pPr algn="r" rtl="0" fontAlgn="b"/>
                      <a:r>
                        <a:rPr lang="es-MX" sz="1050" b="0" i="0" u="none" strike="noStrike" kern="1200">
                          <a:solidFill>
                            <a:srgbClr val="000000"/>
                          </a:solidFill>
                          <a:effectLst/>
                          <a:latin typeface="Montserrat" panose="02000505000000020004" pitchFamily="2" charset="0"/>
                          <a:ea typeface="+mn-ea"/>
                          <a:cs typeface="+mn-cs"/>
                        </a:rPr>
                        <a:t>6.80</a:t>
                      </a:r>
                    </a:p>
                  </a:txBody>
                  <a:tcPr marL="9525" marR="9525" marT="9525" marB="0" anchor="b">
                    <a:noFill/>
                  </a:tcPr>
                </a:tc>
                <a:tc>
                  <a:txBody>
                    <a:bodyPr/>
                    <a:lstStyle/>
                    <a:p>
                      <a:pPr algn="r" rtl="0" fontAlgn="b"/>
                      <a:r>
                        <a:rPr lang="es-MX" sz="1050" b="0" i="0" u="none" strike="noStrike">
                          <a:solidFill>
                            <a:srgbClr val="000000"/>
                          </a:solidFill>
                          <a:effectLst/>
                          <a:latin typeface="Montserrat" panose="02000505000000020004" pitchFamily="2" charset="0"/>
                        </a:rPr>
                        <a:t>3.80</a:t>
                      </a:r>
                    </a:p>
                  </a:txBody>
                  <a:tcPr marL="0" marR="0" marT="0" marB="0" anchor="b">
                    <a:noFill/>
                  </a:tcPr>
                </a:tc>
                <a:tc>
                  <a:txBody>
                    <a:bodyPr/>
                    <a:lstStyle/>
                    <a:p>
                      <a:pPr algn="r" rtl="0" fontAlgn="b"/>
                      <a:r>
                        <a:rPr lang="es-MX" sz="1050" b="0" i="0" u="none" strike="noStrike" dirty="0">
                          <a:solidFill>
                            <a:srgbClr val="000000"/>
                          </a:solidFill>
                          <a:effectLst/>
                          <a:latin typeface="Montserrat" panose="02000505000000020004" pitchFamily="2" charset="0"/>
                        </a:rPr>
                        <a:t>126.83%</a:t>
                      </a:r>
                    </a:p>
                  </a:txBody>
                  <a:tcPr marL="0" marR="0" marT="0" marB="0" anchor="b">
                    <a:noFill/>
                  </a:tcPr>
                </a:tc>
                <a:extLst>
                  <a:ext uri="{0D108BD9-81ED-4DB2-BD59-A6C34878D82A}">
                    <a16:rowId xmlns:a16="http://schemas.microsoft.com/office/drawing/2014/main" val="3852734524"/>
                  </a:ext>
                </a:extLst>
              </a:tr>
              <a:tr h="198421">
                <a:tc>
                  <a:txBody>
                    <a:bodyPr/>
                    <a:lstStyle/>
                    <a:p>
                      <a:pPr algn="l" fontAlgn="b"/>
                      <a:r>
                        <a:rPr lang="es-MX" sz="1050" b="1" u="none" strike="noStrike" dirty="0">
                          <a:effectLst/>
                          <a:latin typeface="Montserrat" panose="02000505000000020004" pitchFamily="2" charset="0"/>
                        </a:rPr>
                        <a:t>Total </a:t>
                      </a:r>
                      <a:endParaRPr lang="es-MX" sz="1050" b="1" i="0" u="none" strike="noStrike" dirty="0">
                        <a:solidFill>
                          <a:srgbClr val="000000"/>
                        </a:solidFill>
                        <a:effectLst/>
                        <a:latin typeface="Montserrat" panose="02000505000000020004" pitchFamily="2" charset="0"/>
                      </a:endParaRPr>
                    </a:p>
                  </a:txBody>
                  <a:tcPr marL="7115" marR="7115" marT="7115" marB="0" anchor="b">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408.11</a:t>
                      </a:r>
                    </a:p>
                  </a:txBody>
                  <a:tcPr marL="9525" marR="9525" marT="9525" marB="0" anchor="b">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413.83</a:t>
                      </a:r>
                    </a:p>
                  </a:txBody>
                  <a:tcPr marL="9525" marR="9525" marT="9525" marB="0" anchor="b">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rtl="0" fontAlgn="b"/>
                      <a:r>
                        <a:rPr lang="es-MX" sz="1050" b="1" i="0" u="none" strike="noStrike" kern="1200" dirty="0">
                          <a:solidFill>
                            <a:srgbClr val="000000"/>
                          </a:solidFill>
                          <a:effectLst/>
                          <a:latin typeface="Montserrat" panose="02000505000000020004" pitchFamily="2" charset="0"/>
                          <a:ea typeface="+mn-ea"/>
                          <a:cs typeface="+mn-cs"/>
                        </a:rPr>
                        <a:t>416.83</a:t>
                      </a:r>
                    </a:p>
                  </a:txBody>
                  <a:tcPr marL="9525" marR="9525" marT="9525" marB="0" anchor="b">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rtl="0" fontAlgn="b"/>
                      <a:r>
                        <a:rPr lang="es-MX" sz="1050" b="1" i="0" u="none" strike="noStrike">
                          <a:solidFill>
                            <a:srgbClr val="000000"/>
                          </a:solidFill>
                          <a:effectLst/>
                          <a:latin typeface="Montserrat" panose="02000505000000020004" pitchFamily="2" charset="0"/>
                        </a:rPr>
                        <a:t>8.72</a:t>
                      </a:r>
                    </a:p>
                  </a:txBody>
                  <a:tcPr marL="0" marR="0" marT="0" marB="0" anchor="b">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rtl="0" fontAlgn="b"/>
                      <a:r>
                        <a:rPr lang="es-MX" sz="1050" b="1" i="0" u="none" strike="noStrike" dirty="0">
                          <a:solidFill>
                            <a:srgbClr val="000000"/>
                          </a:solidFill>
                          <a:effectLst/>
                          <a:latin typeface="Montserrat" panose="02000505000000020004" pitchFamily="2" charset="0"/>
                        </a:rPr>
                        <a:t>2.14%</a:t>
                      </a:r>
                    </a:p>
                  </a:txBody>
                  <a:tcPr marL="0" marR="0" marT="0" marB="0" anchor="b">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27955930"/>
                  </a:ext>
                </a:extLst>
              </a:tr>
            </a:tbl>
          </a:graphicData>
        </a:graphic>
      </p:graphicFrame>
      <p:graphicFrame>
        <p:nvGraphicFramePr>
          <p:cNvPr id="5" name="Tabla 4">
            <a:extLst>
              <a:ext uri="{FF2B5EF4-FFF2-40B4-BE49-F238E27FC236}">
                <a16:creationId xmlns:a16="http://schemas.microsoft.com/office/drawing/2014/main" id="{4F70606E-4D7F-4FC0-BCD5-BD8C3549F1CE}"/>
              </a:ext>
            </a:extLst>
          </p:cNvPr>
          <p:cNvGraphicFramePr>
            <a:graphicFrameLocks noGrp="1"/>
          </p:cNvGraphicFramePr>
          <p:nvPr/>
        </p:nvGraphicFramePr>
        <p:xfrm>
          <a:off x="524326" y="2513204"/>
          <a:ext cx="7171872" cy="426720"/>
        </p:xfrm>
        <a:graphic>
          <a:graphicData uri="http://schemas.openxmlformats.org/drawingml/2006/table">
            <a:tbl>
              <a:tblPr>
                <a:tableStyleId>{5C22544A-7EE6-4342-B048-85BDC9FD1C3A}</a:tableStyleId>
              </a:tblPr>
              <a:tblGrid>
                <a:gridCol w="7171872">
                  <a:extLst>
                    <a:ext uri="{9D8B030D-6E8A-4147-A177-3AD203B41FA5}">
                      <a16:colId xmlns:a16="http://schemas.microsoft.com/office/drawing/2014/main" val="1979263182"/>
                    </a:ext>
                  </a:extLst>
                </a:gridCol>
              </a:tblGrid>
              <a:tr h="228600">
                <a:tc>
                  <a:txBody>
                    <a:bodyPr/>
                    <a:lstStyle/>
                    <a:p>
                      <a:pPr algn="l" fontAlgn="b"/>
                      <a:r>
                        <a:rPr lang="es-MX" sz="1400" b="1" u="none" strike="noStrike" dirty="0">
                          <a:solidFill>
                            <a:schemeClr val="tx1">
                              <a:lumMod val="75000"/>
                              <a:lumOff val="25000"/>
                            </a:schemeClr>
                          </a:solidFill>
                          <a:effectLst/>
                          <a:latin typeface="Montserrat" panose="02000505000000020004" pitchFamily="2" charset="0"/>
                        </a:rPr>
                        <a:t>Anteproyecto de Presupuesto 2022 por fuente de financiamiento</a:t>
                      </a:r>
                      <a:endParaRPr lang="es-MX" sz="1400" b="1" i="0" u="none" strike="noStrike" dirty="0">
                        <a:solidFill>
                          <a:schemeClr val="tx1">
                            <a:lumMod val="75000"/>
                            <a:lumOff val="25000"/>
                          </a:schemeClr>
                        </a:solidFill>
                        <a:effectLst/>
                        <a:latin typeface="Montserrat" panose="02000505000000020004" pitchFamily="2" charset="0"/>
                      </a:endParaRPr>
                    </a:p>
                  </a:txBody>
                  <a:tcPr marL="7620" marR="7620" marT="7620" marB="0" anchor="b">
                    <a:noFill/>
                  </a:tcPr>
                </a:tc>
                <a:extLst>
                  <a:ext uri="{0D108BD9-81ED-4DB2-BD59-A6C34878D82A}">
                    <a16:rowId xmlns:a16="http://schemas.microsoft.com/office/drawing/2014/main" val="543864944"/>
                  </a:ext>
                </a:extLst>
              </a:tr>
              <a:tr h="198120">
                <a:tc>
                  <a:txBody>
                    <a:bodyPr/>
                    <a:lstStyle/>
                    <a:p>
                      <a:pPr algn="l" fontAlgn="b"/>
                      <a:r>
                        <a:rPr lang="es-MX" sz="1100" u="none" strike="noStrike" dirty="0">
                          <a:solidFill>
                            <a:schemeClr val="tx1">
                              <a:lumMod val="75000"/>
                              <a:lumOff val="25000"/>
                            </a:schemeClr>
                          </a:solidFill>
                          <a:effectLst/>
                          <a:latin typeface="Montserrat" panose="02000505000000020004" pitchFamily="2" charset="0"/>
                        </a:rPr>
                        <a:t>Cifras en millones de pesos</a:t>
                      </a:r>
                      <a:r>
                        <a:rPr lang="es-MX" sz="1200" u="none" strike="noStrike" dirty="0">
                          <a:solidFill>
                            <a:schemeClr val="tx1">
                              <a:lumMod val="75000"/>
                              <a:lumOff val="25000"/>
                            </a:schemeClr>
                          </a:solidFill>
                          <a:effectLst/>
                          <a:latin typeface="Montserrat" panose="02000505000000020004" pitchFamily="2" charset="0"/>
                        </a:rPr>
                        <a:t> </a:t>
                      </a:r>
                      <a:endParaRPr lang="es-MX" sz="1200" b="1" i="0" u="none" strike="noStrike" dirty="0">
                        <a:solidFill>
                          <a:schemeClr val="tx1">
                            <a:lumMod val="75000"/>
                            <a:lumOff val="25000"/>
                          </a:schemeClr>
                        </a:solidFill>
                        <a:effectLst/>
                        <a:latin typeface="Montserrat" panose="02000505000000020004" pitchFamily="2" charset="0"/>
                      </a:endParaRPr>
                    </a:p>
                  </a:txBody>
                  <a:tcPr marL="7620" marR="7620" marT="7620" marB="0" anchor="b">
                    <a:noFill/>
                  </a:tcPr>
                </a:tc>
                <a:extLst>
                  <a:ext uri="{0D108BD9-81ED-4DB2-BD59-A6C34878D82A}">
                    <a16:rowId xmlns:a16="http://schemas.microsoft.com/office/drawing/2014/main" val="139115615"/>
                  </a:ext>
                </a:extLst>
              </a:tr>
            </a:tbl>
          </a:graphicData>
        </a:graphic>
      </p:graphicFrame>
      <p:sp>
        <p:nvSpPr>
          <p:cNvPr id="6" name="CuadroTexto 5">
            <a:extLst>
              <a:ext uri="{FF2B5EF4-FFF2-40B4-BE49-F238E27FC236}">
                <a16:creationId xmlns:a16="http://schemas.microsoft.com/office/drawing/2014/main" id="{D71F561E-CE79-4CD7-AA00-A59CDADB4669}"/>
              </a:ext>
            </a:extLst>
          </p:cNvPr>
          <p:cNvSpPr txBox="1"/>
          <p:nvPr/>
        </p:nvSpPr>
        <p:spPr>
          <a:xfrm>
            <a:off x="498491" y="5870370"/>
            <a:ext cx="11500676" cy="461665"/>
          </a:xfrm>
          <a:prstGeom prst="rect">
            <a:avLst/>
          </a:prstGeom>
          <a:noFill/>
        </p:spPr>
        <p:txBody>
          <a:bodyPr wrap="square">
            <a:spAutoFit/>
          </a:bodyPr>
          <a:lstStyle/>
          <a:p>
            <a:pPr algn="just"/>
            <a:r>
              <a:rPr lang="es-MX" sz="800" baseline="30000" dirty="0">
                <a:latin typeface="Montserrat" panose="02000505000000020004" pitchFamily="2" charset="0"/>
              </a:rPr>
              <a:t>1 </a:t>
            </a:r>
            <a:r>
              <a:rPr lang="es-MX" sz="800" dirty="0">
                <a:latin typeface="Montserrat" panose="02000505000000020004" pitchFamily="2" charset="0"/>
              </a:rPr>
              <a:t>Comparativo del presupuesto autorizado 2021 vs APPEF 2022</a:t>
            </a:r>
          </a:p>
          <a:p>
            <a:pPr algn="just"/>
            <a:r>
              <a:rPr lang="es-MX" sz="800" baseline="30000" dirty="0">
                <a:latin typeface="Montserrat" panose="02000505000000020004" pitchFamily="2" charset="0"/>
              </a:rPr>
              <a:t>2 </a:t>
            </a:r>
            <a:r>
              <a:rPr lang="es-MX" sz="800" dirty="0">
                <a:latin typeface="Montserrat" panose="02000505000000020004" pitchFamily="2" charset="0"/>
              </a:rPr>
              <a:t>El monto de Capítulo 1000 considera el autorizado 2021 como referencia para estimar el monto 2022, sujeto a la asignación de SHCP</a:t>
            </a:r>
          </a:p>
          <a:p>
            <a:pPr algn="just"/>
            <a:r>
              <a:rPr lang="es-MX" sz="800" baseline="30000" dirty="0">
                <a:latin typeface="Montserrat" panose="02000505000000020004" pitchFamily="2" charset="0"/>
              </a:rPr>
              <a:t>3 </a:t>
            </a:r>
            <a:r>
              <a:rPr lang="es-MX" sz="800" dirty="0">
                <a:latin typeface="Montserrat" panose="02000505000000020004" pitchFamily="2" charset="0"/>
              </a:rPr>
              <a:t>En recursos propios se considera un incremento de 3.81 mdp por concepto de becas de colegiaturas otorgadas por el CIDE, para llegar a una meta total de ingresos propios de 18.52 MDP. </a:t>
            </a:r>
          </a:p>
        </p:txBody>
      </p:sp>
      <p:grpSp>
        <p:nvGrpSpPr>
          <p:cNvPr id="7" name="Grupo 6">
            <a:extLst>
              <a:ext uri="{FF2B5EF4-FFF2-40B4-BE49-F238E27FC236}">
                <a16:creationId xmlns:a16="http://schemas.microsoft.com/office/drawing/2014/main" id="{7F83AB77-383A-4C8D-884A-B1219FB686FA}"/>
              </a:ext>
            </a:extLst>
          </p:cNvPr>
          <p:cNvGrpSpPr/>
          <p:nvPr/>
        </p:nvGrpSpPr>
        <p:grpSpPr>
          <a:xfrm>
            <a:off x="8572808" y="2088564"/>
            <a:ext cx="3094866" cy="947860"/>
            <a:chOff x="7026424" y="1924024"/>
            <a:chExt cx="1814459" cy="947860"/>
          </a:xfrm>
        </p:grpSpPr>
        <p:sp>
          <p:nvSpPr>
            <p:cNvPr id="8" name="Flecha: hacia abajo 7">
              <a:extLst>
                <a:ext uri="{FF2B5EF4-FFF2-40B4-BE49-F238E27FC236}">
                  <a16:creationId xmlns:a16="http://schemas.microsoft.com/office/drawing/2014/main" id="{B07EFDD7-D9A8-4CC9-9E60-AD2F1F0D6EF6}"/>
                </a:ext>
              </a:extLst>
            </p:cNvPr>
            <p:cNvSpPr/>
            <p:nvPr/>
          </p:nvSpPr>
          <p:spPr>
            <a:xfrm rot="10800000">
              <a:off x="7741924" y="1924024"/>
              <a:ext cx="383458" cy="418743"/>
            </a:xfrm>
            <a:prstGeom prst="downArrow">
              <a:avLst/>
            </a:prstGeom>
            <a:solidFill>
              <a:srgbClr val="C00000"/>
            </a:solidFill>
            <a:ln>
              <a:no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MX"/>
            </a:p>
          </p:txBody>
        </p:sp>
        <p:sp>
          <p:nvSpPr>
            <p:cNvPr id="9" name="CuadroTexto 8">
              <a:extLst>
                <a:ext uri="{FF2B5EF4-FFF2-40B4-BE49-F238E27FC236}">
                  <a16:creationId xmlns:a16="http://schemas.microsoft.com/office/drawing/2014/main" id="{597987AE-3F33-44B9-855D-2F8DE4262814}"/>
                </a:ext>
              </a:extLst>
            </p:cNvPr>
            <p:cNvSpPr txBox="1"/>
            <p:nvPr/>
          </p:nvSpPr>
          <p:spPr>
            <a:xfrm>
              <a:off x="7026424" y="2348664"/>
              <a:ext cx="1814459" cy="523220"/>
            </a:xfrm>
            <a:prstGeom prst="rect">
              <a:avLst/>
            </a:prstGeom>
            <a:noFill/>
          </p:spPr>
          <p:txBody>
            <a:bodyPr wrap="square">
              <a:spAutoFit/>
            </a:bodyPr>
            <a:lstStyle/>
            <a:p>
              <a:pPr algn="ctr"/>
              <a:r>
                <a:rPr lang="es-MX" sz="1400" dirty="0">
                  <a:solidFill>
                    <a:schemeClr val="tx1">
                      <a:lumMod val="75000"/>
                      <a:lumOff val="25000"/>
                    </a:schemeClr>
                  </a:solidFill>
                  <a:latin typeface="Montserrat" panose="02000505000000020004" pitchFamily="2" charset="0"/>
                </a:rPr>
                <a:t>Incremento de </a:t>
              </a:r>
              <a:r>
                <a:rPr lang="es-MX" sz="1400" b="1" dirty="0">
                  <a:solidFill>
                    <a:schemeClr val="tx1">
                      <a:lumMod val="75000"/>
                      <a:lumOff val="25000"/>
                    </a:schemeClr>
                  </a:solidFill>
                  <a:latin typeface="Montserrat" panose="02000505000000020004" pitchFamily="2" charset="0"/>
                </a:rPr>
                <a:t>19% </a:t>
              </a:r>
              <a:r>
                <a:rPr lang="es-MX" sz="1400" dirty="0">
                  <a:solidFill>
                    <a:schemeClr val="tx1">
                      <a:lumMod val="75000"/>
                      <a:lumOff val="25000"/>
                    </a:schemeClr>
                  </a:solidFill>
                  <a:latin typeface="Montserrat" panose="02000505000000020004" pitchFamily="2" charset="0"/>
                </a:rPr>
                <a:t>en Recursos Propios respecto a 2021</a:t>
              </a:r>
            </a:p>
          </p:txBody>
        </p:sp>
      </p:grpSp>
      <p:grpSp>
        <p:nvGrpSpPr>
          <p:cNvPr id="20" name="Grupo 19">
            <a:extLst>
              <a:ext uri="{FF2B5EF4-FFF2-40B4-BE49-F238E27FC236}">
                <a16:creationId xmlns:a16="http://schemas.microsoft.com/office/drawing/2014/main" id="{6D215073-9012-4DB0-BE05-A30C581234A4}"/>
              </a:ext>
            </a:extLst>
          </p:cNvPr>
          <p:cNvGrpSpPr/>
          <p:nvPr/>
        </p:nvGrpSpPr>
        <p:grpSpPr>
          <a:xfrm>
            <a:off x="9921311" y="4217437"/>
            <a:ext cx="524246" cy="682254"/>
            <a:chOff x="9953222" y="4271380"/>
            <a:chExt cx="524246" cy="682254"/>
          </a:xfrm>
        </p:grpSpPr>
        <p:sp>
          <p:nvSpPr>
            <p:cNvPr id="15" name="Cerrar llave 14">
              <a:extLst>
                <a:ext uri="{FF2B5EF4-FFF2-40B4-BE49-F238E27FC236}">
                  <a16:creationId xmlns:a16="http://schemas.microsoft.com/office/drawing/2014/main" id="{691289E1-E9BA-4989-AC18-672425F032C9}"/>
                </a:ext>
              </a:extLst>
            </p:cNvPr>
            <p:cNvSpPr/>
            <p:nvPr/>
          </p:nvSpPr>
          <p:spPr>
            <a:xfrm>
              <a:off x="9953222" y="4271380"/>
              <a:ext cx="81106" cy="682254"/>
            </a:xfrm>
            <a:prstGeom prst="rightBrace">
              <a:avLst/>
            </a:prstGeom>
            <a:ln>
              <a:solidFill>
                <a:srgbClr val="A4214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6" name="CuadroTexto 15">
              <a:extLst>
                <a:ext uri="{FF2B5EF4-FFF2-40B4-BE49-F238E27FC236}">
                  <a16:creationId xmlns:a16="http://schemas.microsoft.com/office/drawing/2014/main" id="{DC696BE8-8424-412C-8D65-EDF55EC805B9}"/>
                </a:ext>
              </a:extLst>
            </p:cNvPr>
            <p:cNvSpPr txBox="1"/>
            <p:nvPr/>
          </p:nvSpPr>
          <p:spPr>
            <a:xfrm>
              <a:off x="10020268" y="4422031"/>
              <a:ext cx="457200" cy="507831"/>
            </a:xfrm>
            <a:prstGeom prst="rect">
              <a:avLst/>
            </a:prstGeom>
            <a:noFill/>
          </p:spPr>
          <p:txBody>
            <a:bodyPr wrap="square" rtlCol="0">
              <a:spAutoFit/>
            </a:bodyPr>
            <a:lstStyle/>
            <a:p>
              <a:r>
                <a:rPr lang="es-MX" sz="900" dirty="0">
                  <a:latin typeface="Montserrat" panose="02000505000000020004" pitchFamily="2" charset="0"/>
                </a:rPr>
                <a:t>3.8% del total </a:t>
              </a:r>
            </a:p>
          </p:txBody>
        </p:sp>
      </p:grpSp>
      <p:grpSp>
        <p:nvGrpSpPr>
          <p:cNvPr id="3" name="Grupo 2">
            <a:extLst>
              <a:ext uri="{FF2B5EF4-FFF2-40B4-BE49-F238E27FC236}">
                <a16:creationId xmlns:a16="http://schemas.microsoft.com/office/drawing/2014/main" id="{664E33AB-2F17-473C-8F8E-6A2C54557D8E}"/>
              </a:ext>
            </a:extLst>
          </p:cNvPr>
          <p:cNvGrpSpPr/>
          <p:nvPr/>
        </p:nvGrpSpPr>
        <p:grpSpPr>
          <a:xfrm>
            <a:off x="11522885" y="3816220"/>
            <a:ext cx="566859" cy="833013"/>
            <a:chOff x="11691613" y="4120620"/>
            <a:chExt cx="566859" cy="833013"/>
          </a:xfrm>
        </p:grpSpPr>
        <p:sp>
          <p:nvSpPr>
            <p:cNvPr id="17" name="Cerrar llave 16">
              <a:extLst>
                <a:ext uri="{FF2B5EF4-FFF2-40B4-BE49-F238E27FC236}">
                  <a16:creationId xmlns:a16="http://schemas.microsoft.com/office/drawing/2014/main" id="{E40F043F-4C1A-4AA7-A87B-D428469B5BE3}"/>
                </a:ext>
              </a:extLst>
            </p:cNvPr>
            <p:cNvSpPr/>
            <p:nvPr/>
          </p:nvSpPr>
          <p:spPr>
            <a:xfrm>
              <a:off x="11691613" y="4120620"/>
              <a:ext cx="144790" cy="833013"/>
            </a:xfrm>
            <a:prstGeom prst="rightBrace">
              <a:avLst/>
            </a:prstGeom>
            <a:ln>
              <a:solidFill>
                <a:srgbClr val="A4214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8" name="CuadroTexto 17">
              <a:extLst>
                <a:ext uri="{FF2B5EF4-FFF2-40B4-BE49-F238E27FC236}">
                  <a16:creationId xmlns:a16="http://schemas.microsoft.com/office/drawing/2014/main" id="{67124AC6-0FF4-4098-B4C4-813C3B7BD824}"/>
                </a:ext>
              </a:extLst>
            </p:cNvPr>
            <p:cNvSpPr txBox="1"/>
            <p:nvPr/>
          </p:nvSpPr>
          <p:spPr>
            <a:xfrm>
              <a:off x="11801272" y="4363791"/>
              <a:ext cx="457200" cy="507831"/>
            </a:xfrm>
            <a:prstGeom prst="rect">
              <a:avLst/>
            </a:prstGeom>
            <a:noFill/>
          </p:spPr>
          <p:txBody>
            <a:bodyPr wrap="square" rtlCol="0">
              <a:spAutoFit/>
            </a:bodyPr>
            <a:lstStyle/>
            <a:p>
              <a:r>
                <a:rPr lang="es-MX" sz="900" dirty="0">
                  <a:latin typeface="Montserrat" panose="02000505000000020004" pitchFamily="2" charset="0"/>
                </a:rPr>
                <a:t>4.4% del total </a:t>
              </a:r>
            </a:p>
          </p:txBody>
        </p:sp>
      </p:grpSp>
    </p:spTree>
    <p:extLst>
      <p:ext uri="{BB962C8B-B14F-4D97-AF65-F5344CB8AC3E}">
        <p14:creationId xmlns:p14="http://schemas.microsoft.com/office/powerpoint/2010/main" val="1634732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D03D62-5BAD-4915-97B4-3B1CDD9E5B05}"/>
              </a:ext>
            </a:extLst>
          </p:cNvPr>
          <p:cNvSpPr>
            <a:spLocks noGrp="1"/>
          </p:cNvSpPr>
          <p:nvPr>
            <p:ph type="title"/>
          </p:nvPr>
        </p:nvSpPr>
        <p:spPr/>
        <p:txBody>
          <a:bodyPr/>
          <a:lstStyle/>
          <a:p>
            <a:r>
              <a:rPr lang="es-MX" dirty="0">
                <a:solidFill>
                  <a:schemeClr val="tx1">
                    <a:lumMod val="50000"/>
                    <a:lumOff val="50000"/>
                  </a:schemeClr>
                </a:solidFill>
              </a:rPr>
              <a:t>APPEF 2022 por capítulo de gasto </a:t>
            </a:r>
            <a:endParaRPr lang="es-MX" dirty="0"/>
          </a:p>
        </p:txBody>
      </p:sp>
      <p:graphicFrame>
        <p:nvGraphicFramePr>
          <p:cNvPr id="9" name="Gráfico 8">
            <a:extLst>
              <a:ext uri="{FF2B5EF4-FFF2-40B4-BE49-F238E27FC236}">
                <a16:creationId xmlns:a16="http://schemas.microsoft.com/office/drawing/2014/main" id="{C43B4C2F-711E-4315-B7E4-B4151289575C}"/>
              </a:ext>
            </a:extLst>
          </p:cNvPr>
          <p:cNvGraphicFramePr>
            <a:graphicFrameLocks/>
          </p:cNvGraphicFramePr>
          <p:nvPr/>
        </p:nvGraphicFramePr>
        <p:xfrm>
          <a:off x="633730" y="1877433"/>
          <a:ext cx="6868082" cy="4103489"/>
        </p:xfrm>
        <a:graphic>
          <a:graphicData uri="http://schemas.openxmlformats.org/drawingml/2006/chart">
            <c:chart xmlns:c="http://schemas.openxmlformats.org/drawingml/2006/chart" xmlns:r="http://schemas.openxmlformats.org/officeDocument/2006/relationships" r:id="rId2"/>
          </a:graphicData>
        </a:graphic>
      </p:graphicFrame>
      <p:sp>
        <p:nvSpPr>
          <p:cNvPr id="10" name="CuadroTexto 9">
            <a:extLst>
              <a:ext uri="{FF2B5EF4-FFF2-40B4-BE49-F238E27FC236}">
                <a16:creationId xmlns:a16="http://schemas.microsoft.com/office/drawing/2014/main" id="{90376D54-AA35-4158-BCCD-E6AAF7DF2D36}"/>
              </a:ext>
            </a:extLst>
          </p:cNvPr>
          <p:cNvSpPr txBox="1"/>
          <p:nvPr/>
        </p:nvSpPr>
        <p:spPr>
          <a:xfrm>
            <a:off x="7271269" y="1811971"/>
            <a:ext cx="4904791" cy="492443"/>
          </a:xfrm>
          <a:prstGeom prst="rect">
            <a:avLst/>
          </a:prstGeom>
          <a:noFill/>
        </p:spPr>
        <p:txBody>
          <a:bodyPr wrap="square">
            <a:spAutoFit/>
          </a:bodyPr>
          <a:lstStyle/>
          <a:p>
            <a:pPr algn="ctr" rtl="0">
              <a:defRPr sz="1400" b="1" i="0" u="none" strike="noStrike" kern="1200" spc="0" baseline="0">
                <a:solidFill>
                  <a:srgbClr val="245C4F"/>
                </a:solidFill>
                <a:latin typeface="Montserrat" panose="02000505000000020004" pitchFamily="2" charset="0"/>
                <a:ea typeface="+mn-ea"/>
                <a:cs typeface="+mn-cs"/>
              </a:defRPr>
            </a:pPr>
            <a:r>
              <a:rPr lang="en-US" b="1" dirty="0">
                <a:solidFill>
                  <a:srgbClr val="245C4F"/>
                </a:solidFill>
              </a:rPr>
              <a:t>DISTRIBUCIÓN</a:t>
            </a:r>
            <a:r>
              <a:rPr lang="en-US" b="1" baseline="0" dirty="0">
                <a:solidFill>
                  <a:srgbClr val="245C4F"/>
                </a:solidFill>
              </a:rPr>
              <a:t> 2022 POR CAPÍTULO DE GASTO</a:t>
            </a:r>
          </a:p>
          <a:p>
            <a:pPr algn="ctr" rtl="0">
              <a:defRPr sz="1400" b="1" i="0" u="none" strike="noStrike" kern="1200" spc="0" baseline="0">
                <a:solidFill>
                  <a:srgbClr val="245C4F"/>
                </a:solidFill>
                <a:latin typeface="Montserrat" panose="02000505000000020004" pitchFamily="2" charset="0"/>
                <a:ea typeface="+mn-ea"/>
                <a:cs typeface="+mn-cs"/>
              </a:defRPr>
            </a:pPr>
            <a:r>
              <a:rPr lang="en-US" sz="1200" b="1" baseline="0" dirty="0">
                <a:solidFill>
                  <a:srgbClr val="245C4F"/>
                </a:solidFill>
              </a:rPr>
              <a:t>CIFRAS EN MILLONES DE PESOS</a:t>
            </a:r>
            <a:endParaRPr lang="en-US" b="1" dirty="0">
              <a:solidFill>
                <a:srgbClr val="245C4F"/>
              </a:solidFill>
            </a:endParaRPr>
          </a:p>
        </p:txBody>
      </p:sp>
      <p:pic>
        <p:nvPicPr>
          <p:cNvPr id="12" name="Imagen 11" descr="Imagen en blanco y negro&#10;&#10;Descripción generada automáticamente con confianza baja">
            <a:extLst>
              <a:ext uri="{FF2B5EF4-FFF2-40B4-BE49-F238E27FC236}">
                <a16:creationId xmlns:a16="http://schemas.microsoft.com/office/drawing/2014/main" id="{A0DBBB33-D98D-4CCC-83B0-725ADC9B565F}"/>
              </a:ext>
            </a:extLst>
          </p:cNvPr>
          <p:cNvPicPr>
            <a:picLocks noChangeAspect="1"/>
          </p:cNvPicPr>
          <p:nvPr/>
        </p:nvPicPr>
        <p:blipFill>
          <a:blip r:embed="rId3">
            <a:duotone>
              <a:schemeClr val="accent3">
                <a:shade val="45000"/>
                <a:satMod val="135000"/>
              </a:schemeClr>
              <a:prstClr val="white"/>
            </a:duotone>
          </a:blip>
          <a:stretch>
            <a:fillRect/>
          </a:stretch>
        </p:blipFill>
        <p:spPr>
          <a:xfrm>
            <a:off x="3789395" y="3302687"/>
            <a:ext cx="1172936" cy="1172936"/>
          </a:xfrm>
          <a:prstGeom prst="rect">
            <a:avLst/>
          </a:prstGeom>
        </p:spPr>
      </p:pic>
      <p:graphicFrame>
        <p:nvGraphicFramePr>
          <p:cNvPr id="13" name="Gráfico 12">
            <a:extLst>
              <a:ext uri="{FF2B5EF4-FFF2-40B4-BE49-F238E27FC236}">
                <a16:creationId xmlns:a16="http://schemas.microsoft.com/office/drawing/2014/main" id="{343E4E7E-C4CF-4A19-959F-8B1658172DB9}"/>
              </a:ext>
            </a:extLst>
          </p:cNvPr>
          <p:cNvGraphicFramePr>
            <a:graphicFrameLocks/>
          </p:cNvGraphicFramePr>
          <p:nvPr/>
        </p:nvGraphicFramePr>
        <p:xfrm>
          <a:off x="7501812" y="2480581"/>
          <a:ext cx="4565780" cy="39948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93405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FF8206-2F1F-4C30-A444-057BDF45C5B4}"/>
              </a:ext>
            </a:extLst>
          </p:cNvPr>
          <p:cNvSpPr>
            <a:spLocks noGrp="1"/>
          </p:cNvSpPr>
          <p:nvPr>
            <p:ph type="title"/>
          </p:nvPr>
        </p:nvSpPr>
        <p:spPr/>
        <p:txBody>
          <a:bodyPr/>
          <a:lstStyle/>
          <a:p>
            <a:r>
              <a:rPr lang="es-MX" dirty="0">
                <a:solidFill>
                  <a:schemeClr val="tx1">
                    <a:lumMod val="50000"/>
                    <a:lumOff val="50000"/>
                  </a:schemeClr>
                </a:solidFill>
              </a:rPr>
              <a:t>Estructura Programática 2022</a:t>
            </a:r>
            <a:endParaRPr lang="es-MX" dirty="0"/>
          </a:p>
        </p:txBody>
      </p:sp>
      <p:graphicFrame>
        <p:nvGraphicFramePr>
          <p:cNvPr id="4" name="Tabla 3">
            <a:extLst>
              <a:ext uri="{FF2B5EF4-FFF2-40B4-BE49-F238E27FC236}">
                <a16:creationId xmlns:a16="http://schemas.microsoft.com/office/drawing/2014/main" id="{9F6C2F2C-D89B-4A94-BC66-2CCF1B0061F5}"/>
              </a:ext>
            </a:extLst>
          </p:cNvPr>
          <p:cNvGraphicFramePr>
            <a:graphicFrameLocks noGrp="1"/>
          </p:cNvGraphicFramePr>
          <p:nvPr/>
        </p:nvGraphicFramePr>
        <p:xfrm>
          <a:off x="668513" y="2056417"/>
          <a:ext cx="5111419" cy="2418622"/>
        </p:xfrm>
        <a:graphic>
          <a:graphicData uri="http://schemas.openxmlformats.org/drawingml/2006/table">
            <a:tbl>
              <a:tblPr/>
              <a:tblGrid>
                <a:gridCol w="4267381">
                  <a:extLst>
                    <a:ext uri="{9D8B030D-6E8A-4147-A177-3AD203B41FA5}">
                      <a16:colId xmlns:a16="http://schemas.microsoft.com/office/drawing/2014/main" val="659581998"/>
                    </a:ext>
                  </a:extLst>
                </a:gridCol>
                <a:gridCol w="844038">
                  <a:extLst>
                    <a:ext uri="{9D8B030D-6E8A-4147-A177-3AD203B41FA5}">
                      <a16:colId xmlns:a16="http://schemas.microsoft.com/office/drawing/2014/main" val="3878737789"/>
                    </a:ext>
                  </a:extLst>
                </a:gridCol>
              </a:tblGrid>
              <a:tr h="400050">
                <a:tc>
                  <a:txBody>
                    <a:bodyPr/>
                    <a:lstStyle/>
                    <a:p>
                      <a:pPr algn="ctr" rtl="0" fontAlgn="ctr"/>
                      <a:r>
                        <a:rPr lang="es-MX" sz="1000" b="0" i="0" u="none" strike="noStrike" dirty="0">
                          <a:solidFill>
                            <a:srgbClr val="FFFFFF"/>
                          </a:solidFill>
                          <a:effectLst/>
                          <a:latin typeface="Montserrat" panose="02000505000000020004" pitchFamily="2" charset="0"/>
                        </a:rPr>
                        <a:t> Programa Presupuestario/ Capítulo de Gasto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tc>
                  <a:txBody>
                    <a:bodyPr/>
                    <a:lstStyle/>
                    <a:p>
                      <a:pPr algn="ctr" rtl="0" fontAlgn="ctr"/>
                      <a:r>
                        <a:rPr lang="es-MX" sz="1000" b="0" i="0" u="none" strike="noStrike" dirty="0">
                          <a:solidFill>
                            <a:srgbClr val="FFFFFF"/>
                          </a:solidFill>
                          <a:effectLst/>
                          <a:latin typeface="Montserrat" panose="02000505000000020004" pitchFamily="2" charset="0"/>
                        </a:rPr>
                        <a:t> APPEF 2022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64B2A"/>
                    </a:solidFill>
                  </a:tcPr>
                </a:tc>
                <a:extLst>
                  <a:ext uri="{0D108BD9-81ED-4DB2-BD59-A6C34878D82A}">
                    <a16:rowId xmlns:a16="http://schemas.microsoft.com/office/drawing/2014/main" val="3842176362"/>
                  </a:ext>
                </a:extLst>
              </a:tr>
              <a:tr h="200025">
                <a:tc>
                  <a:txBody>
                    <a:bodyPr/>
                    <a:lstStyle/>
                    <a:p>
                      <a:pPr algn="l" rtl="0" fontAlgn="ctr"/>
                      <a:r>
                        <a:rPr lang="es-MX" sz="1000" b="1" i="0" u="none" strike="noStrike" dirty="0">
                          <a:solidFill>
                            <a:srgbClr val="000000"/>
                          </a:solidFill>
                          <a:effectLst/>
                          <a:latin typeface="Montserrat" panose="02000505000000020004" pitchFamily="2" charset="0"/>
                        </a:rPr>
                        <a:t> E003 Investigación científica, desarrollo e innovación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ctr"/>
                      <a:r>
                        <a:rPr lang="es-MX" sz="1050" b="1" i="0" u="none" strike="noStrike" kern="1200" dirty="0">
                          <a:solidFill>
                            <a:srgbClr val="000000"/>
                          </a:solidFill>
                          <a:effectLst/>
                          <a:latin typeface="Montserrat" panose="02000505000000020004" pitchFamily="2" charset="0"/>
                          <a:ea typeface="+mn-ea"/>
                          <a:cs typeface="+mn-cs"/>
                        </a:rPr>
                        <a:t>345.83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8984702"/>
                  </a:ext>
                </a:extLst>
              </a:tr>
              <a:tr h="200025">
                <a:tc>
                  <a:txBody>
                    <a:bodyPr/>
                    <a:lstStyle/>
                    <a:p>
                      <a:pPr lvl="0" algn="l" rtl="0" fontAlgn="ctr"/>
                      <a:r>
                        <a:rPr lang="es-MX" sz="1000" b="0" i="0" u="none" strike="noStrike" dirty="0">
                          <a:solidFill>
                            <a:srgbClr val="000000"/>
                          </a:solidFill>
                          <a:effectLst/>
                          <a:latin typeface="Montserrat" panose="02000505000000020004" pitchFamily="2" charset="0"/>
                        </a:rPr>
                        <a:t> 1000 Servicios Personales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226.00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2862719801"/>
                  </a:ext>
                </a:extLst>
              </a:tr>
              <a:tr h="200025">
                <a:tc>
                  <a:txBody>
                    <a:bodyPr/>
                    <a:lstStyle/>
                    <a:p>
                      <a:pPr lvl="0" algn="l" rtl="0" fontAlgn="ctr"/>
                      <a:r>
                        <a:rPr lang="es-MX" sz="1000" b="0" i="0" u="none" strike="noStrike" dirty="0">
                          <a:solidFill>
                            <a:srgbClr val="000000"/>
                          </a:solidFill>
                          <a:effectLst/>
                          <a:latin typeface="Montserrat" panose="02000505000000020004" pitchFamily="2" charset="0"/>
                        </a:rPr>
                        <a:t> 2000 Materiales y Suministros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17.47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526700394"/>
                  </a:ext>
                </a:extLst>
              </a:tr>
              <a:tr h="200025">
                <a:tc>
                  <a:txBody>
                    <a:bodyPr/>
                    <a:lstStyle/>
                    <a:p>
                      <a:pPr lvl="0" algn="l" rtl="0" fontAlgn="ctr"/>
                      <a:r>
                        <a:rPr lang="es-MX" sz="1000" b="0" i="0" u="none" strike="noStrike" dirty="0">
                          <a:solidFill>
                            <a:srgbClr val="000000"/>
                          </a:solidFill>
                          <a:effectLst/>
                          <a:latin typeface="Montserrat" panose="02000505000000020004" pitchFamily="2" charset="0"/>
                        </a:rPr>
                        <a:t> 3000 Servicios Generales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81.64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20682394"/>
                  </a:ext>
                </a:extLst>
              </a:tr>
              <a:tr h="222879">
                <a:tc>
                  <a:txBody>
                    <a:bodyPr/>
                    <a:lstStyle/>
                    <a:p>
                      <a:pPr lvl="0" algn="l" rtl="0" fontAlgn="ctr"/>
                      <a:r>
                        <a:rPr lang="es-MX" sz="1000" b="0" i="0" u="none" strike="noStrike" dirty="0">
                          <a:solidFill>
                            <a:srgbClr val="000000"/>
                          </a:solidFill>
                          <a:effectLst/>
                          <a:latin typeface="Montserrat" panose="02000505000000020004" pitchFamily="2" charset="0"/>
                        </a:rPr>
                        <a:t> 4000 Transferencias, asignaciones, subsidios y otras ayudas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20.71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815101172"/>
                  </a:ext>
                </a:extLst>
              </a:tr>
              <a:tr h="200025">
                <a:tc>
                  <a:txBody>
                    <a:bodyPr/>
                    <a:lstStyle/>
                    <a:p>
                      <a:pPr algn="l" rtl="0" fontAlgn="ctr"/>
                      <a:r>
                        <a:rPr lang="es-MX" sz="1000" b="1" i="0" u="none" strike="noStrike" dirty="0">
                          <a:solidFill>
                            <a:srgbClr val="000000"/>
                          </a:solidFill>
                          <a:effectLst/>
                          <a:latin typeface="Montserrat" panose="02000505000000020004" pitchFamily="2" charset="0"/>
                        </a:rPr>
                        <a:t> M001 Actividades de apoyo administrativo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ctr"/>
                      <a:r>
                        <a:rPr lang="es-MX" sz="1050" b="1" i="0" u="none" strike="noStrike" kern="1200" dirty="0">
                          <a:solidFill>
                            <a:srgbClr val="000000"/>
                          </a:solidFill>
                          <a:effectLst/>
                          <a:latin typeface="Montserrat" panose="02000505000000020004" pitchFamily="2" charset="0"/>
                          <a:ea typeface="+mn-ea"/>
                          <a:cs typeface="+mn-cs"/>
                        </a:rPr>
                        <a:t>68.48</a:t>
                      </a:r>
                      <a:r>
                        <a:rPr lang="es-MX" sz="1050" b="0" i="0" u="none" strike="noStrike" kern="1200" dirty="0">
                          <a:solidFill>
                            <a:srgbClr val="000000"/>
                          </a:solidFill>
                          <a:effectLst/>
                          <a:latin typeface="Montserrat" panose="02000505000000020004" pitchFamily="2" charset="0"/>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26080374"/>
                  </a:ext>
                </a:extLst>
              </a:tr>
              <a:tr h="200025">
                <a:tc>
                  <a:txBody>
                    <a:bodyPr/>
                    <a:lstStyle/>
                    <a:p>
                      <a:pPr algn="l" rtl="0" fontAlgn="ctr"/>
                      <a:r>
                        <a:rPr lang="es-MX" sz="1000" b="0" i="0" u="none" strike="noStrike" dirty="0">
                          <a:solidFill>
                            <a:srgbClr val="000000"/>
                          </a:solidFill>
                          <a:effectLst/>
                          <a:latin typeface="Montserrat" panose="02000505000000020004" pitchFamily="2" charset="0"/>
                        </a:rPr>
                        <a:t> 1000 Servicios Personales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68.48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4106693632"/>
                  </a:ext>
                </a:extLst>
              </a:tr>
              <a:tr h="225973">
                <a:tc>
                  <a:txBody>
                    <a:bodyPr/>
                    <a:lstStyle/>
                    <a:p>
                      <a:pPr algn="l" rtl="0" fontAlgn="ctr"/>
                      <a:r>
                        <a:rPr lang="es-MX" sz="1000" b="1" i="0" u="none" strike="noStrike" dirty="0">
                          <a:solidFill>
                            <a:srgbClr val="000000"/>
                          </a:solidFill>
                          <a:effectLst/>
                          <a:latin typeface="Montserrat" panose="02000505000000020004" pitchFamily="2" charset="0"/>
                        </a:rPr>
                        <a:t> O001 Apoyo a la función pública y al mejoramiento de la gestión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ctr"/>
                      <a:r>
                        <a:rPr lang="es-MX" sz="1050" b="1" i="0" u="none" strike="noStrike" kern="1200" dirty="0">
                          <a:solidFill>
                            <a:srgbClr val="000000"/>
                          </a:solidFill>
                          <a:effectLst/>
                          <a:latin typeface="Montserrat" panose="02000505000000020004" pitchFamily="2" charset="0"/>
                          <a:ea typeface="+mn-ea"/>
                          <a:cs typeface="+mn-cs"/>
                        </a:rPr>
                        <a:t>  2.52</a:t>
                      </a:r>
                      <a:r>
                        <a:rPr lang="es-MX" sz="1050" b="0" i="0" u="none" strike="noStrike" kern="1200" dirty="0">
                          <a:solidFill>
                            <a:srgbClr val="000000"/>
                          </a:solidFill>
                          <a:effectLst/>
                          <a:latin typeface="Montserrat" panose="02000505000000020004" pitchFamily="2" charset="0"/>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7256256"/>
                  </a:ext>
                </a:extLst>
              </a:tr>
              <a:tr h="200025">
                <a:tc>
                  <a:txBody>
                    <a:bodyPr/>
                    <a:lstStyle/>
                    <a:p>
                      <a:pPr algn="l" rtl="0" fontAlgn="ctr"/>
                      <a:r>
                        <a:rPr lang="es-MX" sz="1000" b="0" i="0" u="none" strike="noStrike">
                          <a:solidFill>
                            <a:srgbClr val="000000"/>
                          </a:solidFill>
                          <a:effectLst/>
                          <a:latin typeface="Montserrat" panose="02000505000000020004" pitchFamily="2" charset="0"/>
                        </a:rPr>
                        <a:t> 1000 Servicios Personales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2.52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4090737503"/>
                  </a:ext>
                </a:extLst>
              </a:tr>
              <a:tr h="80671">
                <a:tc>
                  <a:txBody>
                    <a:bodyPr/>
                    <a:lstStyle/>
                    <a:p>
                      <a:pPr algn="l" rtl="0" fontAlgn="ctr"/>
                      <a:r>
                        <a:rPr lang="es-MX" sz="1000" b="1" i="0" u="none" strike="noStrike" dirty="0">
                          <a:solidFill>
                            <a:srgbClr val="000000"/>
                          </a:solidFill>
                          <a:effectLst/>
                          <a:latin typeface="Montserrat" panose="02000505000000020004" pitchFamily="2" charset="0"/>
                        </a:rPr>
                        <a:t> Total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ctr"/>
                      <a:r>
                        <a:rPr lang="es-MX" sz="1050" b="0" i="0" u="none" strike="noStrike" kern="1200" dirty="0">
                          <a:solidFill>
                            <a:srgbClr val="000000"/>
                          </a:solidFill>
                          <a:effectLst/>
                          <a:latin typeface="Montserrat" panose="02000505000000020004" pitchFamily="2" charset="0"/>
                          <a:ea typeface="+mn-ea"/>
                          <a:cs typeface="+mn-cs"/>
                        </a:rPr>
                        <a:t>   </a:t>
                      </a:r>
                      <a:r>
                        <a:rPr lang="es-MX" sz="1050" b="1" i="0" u="none" strike="noStrike" kern="1200" dirty="0">
                          <a:solidFill>
                            <a:srgbClr val="000000"/>
                          </a:solidFill>
                          <a:effectLst/>
                          <a:latin typeface="Montserrat" panose="02000505000000020004" pitchFamily="2" charset="0"/>
                          <a:ea typeface="+mn-ea"/>
                          <a:cs typeface="+mn-cs"/>
                        </a:rPr>
                        <a:t>416.83</a:t>
                      </a:r>
                      <a:r>
                        <a:rPr lang="es-MX" sz="1050" b="0" i="0" u="none" strike="noStrike" kern="1200" dirty="0">
                          <a:solidFill>
                            <a:srgbClr val="000000"/>
                          </a:solidFill>
                          <a:effectLst/>
                          <a:latin typeface="Montserrat" panose="02000505000000020004" pitchFamily="2" charset="0"/>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73715891"/>
                  </a:ext>
                </a:extLst>
              </a:tr>
            </a:tbl>
          </a:graphicData>
        </a:graphic>
      </p:graphicFrame>
      <p:graphicFrame>
        <p:nvGraphicFramePr>
          <p:cNvPr id="6" name="Tabla 5">
            <a:extLst>
              <a:ext uri="{FF2B5EF4-FFF2-40B4-BE49-F238E27FC236}">
                <a16:creationId xmlns:a16="http://schemas.microsoft.com/office/drawing/2014/main" id="{381EE8E0-5ED8-4BDA-85A5-4EC6B79CFEAA}"/>
              </a:ext>
            </a:extLst>
          </p:cNvPr>
          <p:cNvGraphicFramePr>
            <a:graphicFrameLocks noGrp="1"/>
          </p:cNvGraphicFramePr>
          <p:nvPr/>
        </p:nvGraphicFramePr>
        <p:xfrm>
          <a:off x="668513" y="1602421"/>
          <a:ext cx="5087651" cy="419100"/>
        </p:xfrm>
        <a:graphic>
          <a:graphicData uri="http://schemas.openxmlformats.org/drawingml/2006/table">
            <a:tbl>
              <a:tblPr>
                <a:tableStyleId>{5C22544A-7EE6-4342-B048-85BDC9FD1C3A}</a:tableStyleId>
              </a:tblPr>
              <a:tblGrid>
                <a:gridCol w="5087651">
                  <a:extLst>
                    <a:ext uri="{9D8B030D-6E8A-4147-A177-3AD203B41FA5}">
                      <a16:colId xmlns:a16="http://schemas.microsoft.com/office/drawing/2014/main" val="1979263182"/>
                    </a:ext>
                  </a:extLst>
                </a:gridCol>
              </a:tblGrid>
              <a:tr h="165526">
                <a:tc>
                  <a:txBody>
                    <a:bodyPr/>
                    <a:lstStyle/>
                    <a:p>
                      <a:pPr algn="l" fontAlgn="t"/>
                      <a:r>
                        <a:rPr lang="es-MX" sz="1400" b="1" u="none" strike="noStrike" dirty="0">
                          <a:effectLst/>
                          <a:latin typeface="Montserrat" panose="02000505000000020004" pitchFamily="2" charset="0"/>
                        </a:rPr>
                        <a:t>Presupuesto 2022 por Programa Presupuestario</a:t>
                      </a:r>
                      <a:endParaRPr lang="es-MX" sz="1400" b="1" i="0" u="none" strike="noStrike" dirty="0">
                        <a:effectLst/>
                        <a:latin typeface="Montserrat" panose="02000505000000020004" pitchFamily="2" charset="0"/>
                      </a:endParaRPr>
                    </a:p>
                  </a:txBody>
                  <a:tcPr marL="7620" marR="7620" marT="7620" marB="0">
                    <a:noFill/>
                  </a:tcPr>
                </a:tc>
                <a:extLst>
                  <a:ext uri="{0D108BD9-81ED-4DB2-BD59-A6C34878D82A}">
                    <a16:rowId xmlns:a16="http://schemas.microsoft.com/office/drawing/2014/main" val="543864944"/>
                  </a:ext>
                </a:extLst>
              </a:tr>
              <a:tr h="198120">
                <a:tc>
                  <a:txBody>
                    <a:bodyPr/>
                    <a:lstStyle/>
                    <a:p>
                      <a:pPr algn="l" fontAlgn="b"/>
                      <a:r>
                        <a:rPr lang="es-MX" sz="1200" u="none" strike="noStrike" dirty="0">
                          <a:effectLst/>
                          <a:latin typeface="Montserrat" panose="02000505000000020004" pitchFamily="2" charset="0"/>
                        </a:rPr>
                        <a:t>Cifras en millones de pesos </a:t>
                      </a:r>
                      <a:endParaRPr lang="es-MX" sz="1200" b="1" i="0" u="none" strike="noStrike" dirty="0">
                        <a:solidFill>
                          <a:srgbClr val="000000"/>
                        </a:solidFill>
                        <a:effectLst/>
                        <a:latin typeface="Montserrat" panose="02000505000000020004" pitchFamily="2" charset="0"/>
                      </a:endParaRPr>
                    </a:p>
                  </a:txBody>
                  <a:tcPr marL="7620" marR="7620" marT="7620" marB="0">
                    <a:noFill/>
                  </a:tcPr>
                </a:tc>
                <a:extLst>
                  <a:ext uri="{0D108BD9-81ED-4DB2-BD59-A6C34878D82A}">
                    <a16:rowId xmlns:a16="http://schemas.microsoft.com/office/drawing/2014/main" val="139115615"/>
                  </a:ext>
                </a:extLst>
              </a:tr>
            </a:tbl>
          </a:graphicData>
        </a:graphic>
      </p:graphicFrame>
      <p:graphicFrame>
        <p:nvGraphicFramePr>
          <p:cNvPr id="7" name="Gráfico 6">
            <a:extLst>
              <a:ext uri="{FF2B5EF4-FFF2-40B4-BE49-F238E27FC236}">
                <a16:creationId xmlns:a16="http://schemas.microsoft.com/office/drawing/2014/main" id="{D828781C-1724-4B37-B1EF-F1D1F6DC15B7}"/>
              </a:ext>
            </a:extLst>
          </p:cNvPr>
          <p:cNvGraphicFramePr>
            <a:graphicFrameLocks/>
          </p:cNvGraphicFramePr>
          <p:nvPr/>
        </p:nvGraphicFramePr>
        <p:xfrm>
          <a:off x="5997588" y="1544346"/>
          <a:ext cx="6113547" cy="35016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Diagrama 7">
            <a:extLst>
              <a:ext uri="{FF2B5EF4-FFF2-40B4-BE49-F238E27FC236}">
                <a16:creationId xmlns:a16="http://schemas.microsoft.com/office/drawing/2014/main" id="{BD74FF78-986A-495D-9D0B-FF05225FEC73}"/>
              </a:ext>
            </a:extLst>
          </p:cNvPr>
          <p:cNvGraphicFramePr/>
          <p:nvPr/>
        </p:nvGraphicFramePr>
        <p:xfrm>
          <a:off x="36700" y="5084410"/>
          <a:ext cx="11317100" cy="14569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4597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247E85-E305-40EE-A3B7-BB14819F6D07}"/>
              </a:ext>
            </a:extLst>
          </p:cNvPr>
          <p:cNvSpPr>
            <a:spLocks noGrp="1"/>
          </p:cNvSpPr>
          <p:nvPr>
            <p:ph type="title"/>
          </p:nvPr>
        </p:nvSpPr>
        <p:spPr>
          <a:prstGeom prst="rect">
            <a:avLst/>
          </a:prstGeom>
        </p:spPr>
        <p:txBody>
          <a:bodyPr/>
          <a:lstStyle/>
          <a:p>
            <a:r>
              <a:rPr lang="es-MX" dirty="0"/>
              <a:t>Servicios Personales 2022</a:t>
            </a:r>
          </a:p>
        </p:txBody>
      </p:sp>
      <p:sp>
        <p:nvSpPr>
          <p:cNvPr id="10" name="CuadroTexto 9">
            <a:extLst>
              <a:ext uri="{FF2B5EF4-FFF2-40B4-BE49-F238E27FC236}">
                <a16:creationId xmlns:a16="http://schemas.microsoft.com/office/drawing/2014/main" id="{45FBE01D-4FCC-428A-BD39-4A57BC7A7187}"/>
              </a:ext>
            </a:extLst>
          </p:cNvPr>
          <p:cNvSpPr txBox="1"/>
          <p:nvPr/>
        </p:nvSpPr>
        <p:spPr>
          <a:xfrm>
            <a:off x="386080" y="2101220"/>
            <a:ext cx="4064622" cy="3600986"/>
          </a:xfrm>
          <a:prstGeom prst="rect">
            <a:avLst/>
          </a:prstGeom>
          <a:noFill/>
        </p:spPr>
        <p:txBody>
          <a:bodyPr wrap="square" rtlCol="0">
            <a:spAutoFit/>
          </a:bodyPr>
          <a:lstStyle/>
          <a:p>
            <a:pPr algn="just">
              <a:spcBef>
                <a:spcPts val="600"/>
              </a:spcBef>
            </a:pPr>
            <a:r>
              <a:rPr lang="es-MX" sz="1600" dirty="0">
                <a:solidFill>
                  <a:schemeClr val="tx1">
                    <a:lumMod val="75000"/>
                    <a:lumOff val="25000"/>
                  </a:schemeClr>
                </a:solidFill>
                <a:latin typeface="Montserrat" panose="02000505000000020004" pitchFamily="2" charset="0"/>
              </a:rPr>
              <a:t>Las principales partidas con variación 2021 vs 2022 son:</a:t>
            </a:r>
          </a:p>
          <a:p>
            <a:pPr marL="285750" indent="-285750" algn="just">
              <a:spcBef>
                <a:spcPts val="600"/>
              </a:spcBef>
              <a:buFont typeface="Arial" panose="020B0604020202020204" pitchFamily="34" charset="0"/>
              <a:buChar char="•"/>
            </a:pPr>
            <a:r>
              <a:rPr lang="es-MX" sz="1600" dirty="0">
                <a:solidFill>
                  <a:schemeClr val="tx1">
                    <a:lumMod val="75000"/>
                    <a:lumOff val="25000"/>
                  </a:schemeClr>
                </a:solidFill>
                <a:latin typeface="Montserrat" panose="02000505000000020004" pitchFamily="2" charset="0"/>
              </a:rPr>
              <a:t>Partidas asociadas a incremento salarial y partidas asociadas a ocupación</a:t>
            </a:r>
          </a:p>
          <a:p>
            <a:pPr marL="285750" indent="-285750" algn="just">
              <a:spcBef>
                <a:spcPts val="600"/>
              </a:spcBef>
              <a:buFont typeface="Arial" panose="020B0604020202020204" pitchFamily="34" charset="0"/>
              <a:buChar char="•"/>
            </a:pPr>
            <a:r>
              <a:rPr lang="es-MX" sz="1600" dirty="0">
                <a:solidFill>
                  <a:schemeClr val="tx1">
                    <a:lumMod val="75000"/>
                    <a:lumOff val="25000"/>
                  </a:schemeClr>
                </a:solidFill>
                <a:latin typeface="Montserrat" panose="02000505000000020004" pitchFamily="2" charset="0"/>
              </a:rPr>
              <a:t>Prestaciones al personal, derivado de las proyecciones realizadas 2021</a:t>
            </a:r>
          </a:p>
          <a:p>
            <a:pPr marL="285750" indent="-285750" algn="just">
              <a:spcBef>
                <a:spcPts val="600"/>
              </a:spcBef>
              <a:buFont typeface="Arial" panose="020B0604020202020204" pitchFamily="34" charset="0"/>
              <a:buChar char="•"/>
            </a:pPr>
            <a:r>
              <a:rPr lang="es-MX" sz="1600" dirty="0">
                <a:solidFill>
                  <a:schemeClr val="tx1">
                    <a:lumMod val="75000"/>
                    <a:lumOff val="25000"/>
                  </a:schemeClr>
                </a:solidFill>
                <a:latin typeface="Montserrat" panose="02000505000000020004" pitchFamily="2" charset="0"/>
              </a:rPr>
              <a:t>Recursos para estímulos con ambas fuentes de financiamiento (PEF 2022 y recursos transferidos del </a:t>
            </a:r>
            <a:r>
              <a:rPr lang="es-MX" sz="1600" dirty="0" err="1">
                <a:solidFill>
                  <a:schemeClr val="tx1">
                    <a:lumMod val="75000"/>
                    <a:lumOff val="25000"/>
                  </a:schemeClr>
                </a:solidFill>
                <a:latin typeface="Montserrat" panose="02000505000000020004" pitchFamily="2" charset="0"/>
              </a:rPr>
              <a:t>FCyT</a:t>
            </a:r>
            <a:r>
              <a:rPr lang="es-MX" sz="1600" dirty="0">
                <a:solidFill>
                  <a:schemeClr val="tx1">
                    <a:lumMod val="75000"/>
                    <a:lumOff val="25000"/>
                  </a:schemeClr>
                </a:solidFill>
                <a:latin typeface="Montserrat" panose="02000505000000020004" pitchFamily="2" charset="0"/>
              </a:rPr>
              <a:t>)</a:t>
            </a:r>
          </a:p>
          <a:p>
            <a:pPr algn="just">
              <a:spcBef>
                <a:spcPts val="600"/>
              </a:spcBef>
            </a:pPr>
            <a:endParaRPr lang="es-MX" sz="1600" dirty="0">
              <a:solidFill>
                <a:schemeClr val="tx1">
                  <a:lumMod val="75000"/>
                  <a:lumOff val="25000"/>
                </a:schemeClr>
              </a:solidFill>
              <a:latin typeface="Montserrat" panose="02000505000000020004" pitchFamily="2" charset="0"/>
            </a:endParaRPr>
          </a:p>
        </p:txBody>
      </p:sp>
      <p:graphicFrame>
        <p:nvGraphicFramePr>
          <p:cNvPr id="7" name="Gráfico 6">
            <a:extLst>
              <a:ext uri="{FF2B5EF4-FFF2-40B4-BE49-F238E27FC236}">
                <a16:creationId xmlns:a16="http://schemas.microsoft.com/office/drawing/2014/main" id="{0DEE8DF4-487A-487A-953A-4CE9681A8B76}"/>
              </a:ext>
            </a:extLst>
          </p:cNvPr>
          <p:cNvGraphicFramePr>
            <a:graphicFrameLocks/>
          </p:cNvGraphicFramePr>
          <p:nvPr>
            <p:extLst>
              <p:ext uri="{D42A27DB-BD31-4B8C-83A1-F6EECF244321}">
                <p14:modId xmlns:p14="http://schemas.microsoft.com/office/powerpoint/2010/main" val="3927618722"/>
              </p:ext>
            </p:extLst>
          </p:nvPr>
        </p:nvGraphicFramePr>
        <p:xfrm>
          <a:off x="4940430" y="1231254"/>
          <a:ext cx="4064623" cy="295818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3CBD01AF-E28A-41A6-A8F4-F303725A0FF5}"/>
              </a:ext>
            </a:extLst>
          </p:cNvPr>
          <p:cNvGraphicFramePr>
            <a:graphicFrameLocks/>
          </p:cNvGraphicFramePr>
          <p:nvPr>
            <p:extLst>
              <p:ext uri="{D42A27DB-BD31-4B8C-83A1-F6EECF244321}">
                <p14:modId xmlns:p14="http://schemas.microsoft.com/office/powerpoint/2010/main" val="1719468824"/>
              </p:ext>
            </p:extLst>
          </p:nvPr>
        </p:nvGraphicFramePr>
        <p:xfrm>
          <a:off x="7846040" y="2676184"/>
          <a:ext cx="5123511" cy="3552825"/>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8">
            <a:extLst>
              <a:ext uri="{FF2B5EF4-FFF2-40B4-BE49-F238E27FC236}">
                <a16:creationId xmlns:a16="http://schemas.microsoft.com/office/drawing/2014/main" id="{135C008A-9BFA-4886-8B9B-97F74734DC0F}"/>
              </a:ext>
            </a:extLst>
          </p:cNvPr>
          <p:cNvSpPr txBox="1"/>
          <p:nvPr/>
        </p:nvSpPr>
        <p:spPr>
          <a:xfrm>
            <a:off x="9243551" y="3940884"/>
            <a:ext cx="1559263" cy="144655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MX" sz="1600" b="1" dirty="0">
                <a:solidFill>
                  <a:srgbClr val="FF0000"/>
                </a:solidFill>
                <a:latin typeface="Montserrat" panose="02000505000000020004" pitchFamily="2" charset="0"/>
              </a:rPr>
              <a:t>76%  </a:t>
            </a:r>
          </a:p>
          <a:p>
            <a:pPr algn="ctr"/>
            <a:r>
              <a:rPr lang="es-MX" sz="1200" dirty="0">
                <a:latin typeface="Montserrat" panose="02000505000000020004" pitchFamily="2" charset="0"/>
              </a:rPr>
              <a:t>de los recursos de servicios personales están asociados a actividades sustantivas</a:t>
            </a:r>
          </a:p>
        </p:txBody>
      </p:sp>
    </p:spTree>
    <p:extLst>
      <p:ext uri="{BB962C8B-B14F-4D97-AF65-F5344CB8AC3E}">
        <p14:creationId xmlns:p14="http://schemas.microsoft.com/office/powerpoint/2010/main" val="85174185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4429</TotalTime>
  <Words>2341</Words>
  <Application>Microsoft Office PowerPoint</Application>
  <PresentationFormat>Panorámica</PresentationFormat>
  <Paragraphs>478</Paragraphs>
  <Slides>11</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11</vt:i4>
      </vt:variant>
    </vt:vector>
  </HeadingPairs>
  <TitlesOfParts>
    <vt:vector size="19" baseType="lpstr">
      <vt:lpstr>Montserrat Medium</vt:lpstr>
      <vt:lpstr>Montserrat SemiBold</vt:lpstr>
      <vt:lpstr>Montserrat</vt:lpstr>
      <vt:lpstr>Arial</vt:lpstr>
      <vt:lpstr>Symbol</vt:lpstr>
      <vt:lpstr>Calibri</vt:lpstr>
      <vt:lpstr>Arial Nova Cond</vt:lpstr>
      <vt:lpstr>Tema de Office</vt:lpstr>
      <vt:lpstr>Anteproyecto de Presupuesto para el ejercicio fiscal 2022</vt:lpstr>
      <vt:lpstr>Premisas APPEF 2022 </vt:lpstr>
      <vt:lpstr>Premisas APPEF 2022</vt:lpstr>
      <vt:lpstr>Premisas APPEF 2022</vt:lpstr>
      <vt:lpstr>Datos generales APPEF 2022</vt:lpstr>
      <vt:lpstr>APPEF 2022 por fuente de financiamiento</vt:lpstr>
      <vt:lpstr>APPEF 2022 por capítulo de gasto </vt:lpstr>
      <vt:lpstr>Estructura Programática 2022</vt:lpstr>
      <vt:lpstr>Servicios Personales 2022</vt:lpstr>
      <vt:lpstr>Gasto de Operación 2022</vt:lpstr>
      <vt:lpstr>Gasto de Operación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Yazmín Ramírez Valtierra</cp:lastModifiedBy>
  <cp:revision>740</cp:revision>
  <dcterms:created xsi:type="dcterms:W3CDTF">2018-12-04T03:27:02Z</dcterms:created>
  <dcterms:modified xsi:type="dcterms:W3CDTF">2021-08-12T00:19:11Z</dcterms:modified>
</cp:coreProperties>
</file>